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09.jpg" ContentType="image/jpeg"/>
  <Override PartName="/ppt/media/image211.jpg" ContentType="image/jpeg"/>
  <Override PartName="/ppt/media/image21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57" r:id="rId4"/>
    <p:sldId id="286" r:id="rId5"/>
    <p:sldId id="279" r:id="rId6"/>
    <p:sldId id="269" r:id="rId7"/>
    <p:sldId id="260" r:id="rId8"/>
    <p:sldId id="258" r:id="rId9"/>
    <p:sldId id="259" r:id="rId10"/>
    <p:sldId id="280" r:id="rId11"/>
    <p:sldId id="281" r:id="rId12"/>
    <p:sldId id="272" r:id="rId13"/>
    <p:sldId id="264" r:id="rId14"/>
    <p:sldId id="263" r:id="rId15"/>
    <p:sldId id="283" r:id="rId16"/>
    <p:sldId id="287" r:id="rId17"/>
    <p:sldId id="284" r:id="rId18"/>
    <p:sldId id="262" r:id="rId19"/>
    <p:sldId id="270" r:id="rId20"/>
    <p:sldId id="289" r:id="rId21"/>
    <p:sldId id="282" r:id="rId22"/>
    <p:sldId id="290" r:id="rId23"/>
    <p:sldId id="291" r:id="rId24"/>
    <p:sldId id="288" r:id="rId25"/>
    <p:sldId id="292" r:id="rId26"/>
    <p:sldId id="265" r:id="rId27"/>
    <p:sldId id="293" r:id="rId28"/>
    <p:sldId id="276" r:id="rId29"/>
    <p:sldId id="277" r:id="rId30"/>
    <p:sldId id="267" r:id="rId31"/>
    <p:sldId id="271" r:id="rId32"/>
    <p:sldId id="297" r:id="rId3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6"/>
    <p:restoredTop sz="94721"/>
  </p:normalViewPr>
  <p:slideViewPr>
    <p:cSldViewPr>
      <p:cViewPr varScale="1">
        <p:scale>
          <a:sx n="145" d="100"/>
          <a:sy n="145" d="100"/>
        </p:scale>
        <p:origin x="101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A18C-9F15-4248-8487-FFBEAB2432B9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2F468-DE9F-9741-B948-F6591F507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289551" y="1649334"/>
            <a:ext cx="8609012" cy="3093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k object 19"/>
          <p:cNvSpPr/>
          <p:nvPr/>
        </p:nvSpPr>
        <p:spPr>
          <a:xfrm>
            <a:off x="289551" y="1649336"/>
            <a:ext cx="8609330" cy="3093720"/>
          </a:xfrm>
          <a:custGeom>
            <a:avLst/>
            <a:gdLst/>
            <a:ahLst/>
            <a:cxnLst/>
            <a:rect l="l" t="t" r="r" b="b"/>
            <a:pathLst>
              <a:path w="8609330" h="3093720">
                <a:moveTo>
                  <a:pt x="0" y="0"/>
                </a:moveTo>
                <a:lnTo>
                  <a:pt x="8609014" y="0"/>
                </a:lnTo>
                <a:lnTo>
                  <a:pt x="8609014" y="3093581"/>
                </a:lnTo>
                <a:lnTo>
                  <a:pt x="0" y="309358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7826" y="467284"/>
            <a:ext cx="762834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4/5/18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4/5/18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4/5/18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7903" y="467284"/>
            <a:ext cx="7868193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5096" y="1099566"/>
            <a:ext cx="7913806" cy="3561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9355" y="4941494"/>
            <a:ext cx="187959" cy="18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6.png"/><Relationship Id="rId4" Type="http://schemas.openxmlformats.org/officeDocument/2006/relationships/image" Target="../media/image75.jp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9" Type="http://schemas.openxmlformats.org/officeDocument/2006/relationships/image" Target="../media/image118.png"/><Relationship Id="rId21" Type="http://schemas.openxmlformats.org/officeDocument/2006/relationships/image" Target="../media/image100.png"/><Relationship Id="rId34" Type="http://schemas.openxmlformats.org/officeDocument/2006/relationships/image" Target="../media/image113.png"/><Relationship Id="rId42" Type="http://schemas.openxmlformats.org/officeDocument/2006/relationships/image" Target="../media/image121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37" Type="http://schemas.openxmlformats.org/officeDocument/2006/relationships/image" Target="../media/image116.png"/><Relationship Id="rId40" Type="http://schemas.openxmlformats.org/officeDocument/2006/relationships/image" Target="../media/image119.png"/><Relationship Id="rId45" Type="http://schemas.openxmlformats.org/officeDocument/2006/relationships/image" Target="../media/image124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115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4" Type="http://schemas.openxmlformats.org/officeDocument/2006/relationships/image" Target="../media/image123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35" Type="http://schemas.openxmlformats.org/officeDocument/2006/relationships/image" Target="../media/image114.png"/><Relationship Id="rId43" Type="http://schemas.openxmlformats.org/officeDocument/2006/relationships/image" Target="../media/image122.png"/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38" Type="http://schemas.openxmlformats.org/officeDocument/2006/relationships/image" Target="../media/image117.png"/><Relationship Id="rId20" Type="http://schemas.openxmlformats.org/officeDocument/2006/relationships/image" Target="../media/image99.png"/><Relationship Id="rId41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hyperlink" Target="https://www.ibm.com/watson/developerclou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loudfoundry.org/concepts/how-applications-are-staged.html" TargetMode="External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38" Type="http://schemas.openxmlformats.org/officeDocument/2006/relationships/image" Target="../media/image175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37" Type="http://schemas.openxmlformats.org/officeDocument/2006/relationships/image" Target="../media/image174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3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8" Type="http://schemas.openxmlformats.org/officeDocument/2006/relationships/image" Target="../media/image145.png"/><Relationship Id="rId3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g"/><Relationship Id="rId13" Type="http://schemas.openxmlformats.org/officeDocument/2006/relationships/image" Target="../media/image195.jpg"/><Relationship Id="rId3" Type="http://schemas.openxmlformats.org/officeDocument/2006/relationships/image" Target="../media/image185.jpg"/><Relationship Id="rId7" Type="http://schemas.openxmlformats.org/officeDocument/2006/relationships/image" Target="../media/image189.jpg"/><Relationship Id="rId12" Type="http://schemas.openxmlformats.org/officeDocument/2006/relationships/image" Target="../media/image194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6.jpg"/><Relationship Id="rId9" Type="http://schemas.openxmlformats.org/officeDocument/2006/relationships/image" Target="../media/image191.jpg"/><Relationship Id="rId14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jp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code/" TargetMode="External"/><Relationship Id="rId7" Type="http://schemas.openxmlformats.org/officeDocument/2006/relationships/hyperlink" Target="https://www.ibm.com/watson/products-services/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bluemix.net/" TargetMode="External"/><Relationship Id="rId4" Type="http://schemas.openxmlformats.org/officeDocument/2006/relationships/image" Target="../media/image20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ibm-bluemix.github.io/#!/" TargetMode="External"/><Relationship Id="rId13" Type="http://schemas.openxmlformats.org/officeDocument/2006/relationships/hyperlink" Target="https://developer.ibm.com/in/" TargetMode="External"/><Relationship Id="rId18" Type="http://schemas.openxmlformats.org/officeDocument/2006/relationships/hyperlink" Target="https://developer.ibm.com/startups/" TargetMode="External"/><Relationship Id="rId3" Type="http://schemas.openxmlformats.org/officeDocument/2006/relationships/image" Target="../media/image212.png"/><Relationship Id="rId21" Type="http://schemas.openxmlformats.org/officeDocument/2006/relationships/hyperlink" Target="https://www.meetup.com/ibmcloudecosystem/" TargetMode="External"/><Relationship Id="rId7" Type="http://schemas.openxmlformats.org/officeDocument/2006/relationships/hyperlink" Target="https://github.com/IBM-Cloud/" TargetMode="External"/><Relationship Id="rId12" Type="http://schemas.openxmlformats.org/officeDocument/2006/relationships/hyperlink" Target="https://developer.ibm.com/in/J" TargetMode="External"/><Relationship Id="rId17" Type="http://schemas.openxmlformats.org/officeDocument/2006/relationships/hyperlink" Target="http://ibm.biz/slackrequest" TargetMode="External"/><Relationship Id="rId25" Type="http://schemas.openxmlformats.org/officeDocument/2006/relationships/image" Target="../media/image216.png"/><Relationship Id="rId2" Type="http://schemas.openxmlformats.org/officeDocument/2006/relationships/image" Target="../media/image211.jpg"/><Relationship Id="rId16" Type="http://schemas.openxmlformats.org/officeDocument/2006/relationships/hyperlink" Target="https://ibmdevconnect.slack.com/" TargetMode="External"/><Relationship Id="rId20" Type="http://schemas.openxmlformats.org/officeDocument/2006/relationships/hyperlink" Target="https://www.meetup.com/IBMDevConnect-Bangal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BM/" TargetMode="External"/><Relationship Id="rId11" Type="http://schemas.openxmlformats.org/officeDocument/2006/relationships/hyperlink" Target="https://github.com/ibm-bluemix-mobile-services" TargetMode="External"/><Relationship Id="rId24" Type="http://schemas.openxmlformats.org/officeDocument/2006/relationships/image" Target="../media/image215.png"/><Relationship Id="rId5" Type="http://schemas.openxmlformats.org/officeDocument/2006/relationships/hyperlink" Target="https://github.com/IBMDevConnect" TargetMode="External"/><Relationship Id="rId15" Type="http://schemas.openxmlformats.org/officeDocument/2006/relationships/hyperlink" Target="https://developer.ibm.com/recipes/" TargetMode="External"/><Relationship Id="rId23" Type="http://schemas.openxmlformats.org/officeDocument/2006/relationships/hyperlink" Target="https://www.meetup.com/Hyderabad-Cognitive-with-Cloud" TargetMode="External"/><Relationship Id="rId10" Type="http://schemas.openxmlformats.org/officeDocument/2006/relationships/hyperlink" Target="https://github.com/watson-developer-cloud" TargetMode="External"/><Relationship Id="rId19" Type="http://schemas.openxmlformats.org/officeDocument/2006/relationships/image" Target="../media/image214.png"/><Relationship Id="rId4" Type="http://schemas.openxmlformats.org/officeDocument/2006/relationships/image" Target="../media/image213.jpg"/><Relationship Id="rId9" Type="http://schemas.openxmlformats.org/officeDocument/2006/relationships/hyperlink" Target="http://ibm.github.io/" TargetMode="External"/><Relationship Id="rId14" Type="http://schemas.openxmlformats.org/officeDocument/2006/relationships/hyperlink" Target="https://developer.ibm.com/tv/" TargetMode="External"/><Relationship Id="rId22" Type="http://schemas.openxmlformats.org/officeDocument/2006/relationships/hyperlink" Target="https://www.meetup.com/Cloud-Mumbai-Meetup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8" y="677735"/>
            <a:ext cx="4987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25" dirty="0">
                <a:solidFill>
                  <a:srgbClr val="FFFFFF"/>
                </a:solidFill>
                <a:latin typeface="Tahoma"/>
                <a:cs typeface="Tahoma"/>
              </a:rPr>
              <a:t>IBM</a:t>
            </a:r>
            <a:r>
              <a:rPr sz="3000" b="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b="0" spc="6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3" name="object 4"/>
          <p:cNvSpPr/>
          <p:nvPr/>
        </p:nvSpPr>
        <p:spPr>
          <a:xfrm>
            <a:off x="997000" y="2251836"/>
            <a:ext cx="4859020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30818"/>
            <a:ext cx="7086600" cy="633187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6697" marR="2679">
              <a:lnSpc>
                <a:spcPts val="2278"/>
              </a:lnSpc>
              <a:spcBef>
                <a:spcPts val="337"/>
              </a:spcBef>
            </a:pPr>
            <a:r>
              <a:rPr lang="en-US" spc="-5" dirty="0"/>
              <a:t>IBM Cloud</a:t>
            </a:r>
            <a:r>
              <a:rPr spc="-5" dirty="0"/>
              <a:t> </a:t>
            </a:r>
            <a:r>
              <a:rPr spc="-3" dirty="0"/>
              <a:t>offers different </a:t>
            </a:r>
            <a:r>
              <a:rPr spc="-5" dirty="0"/>
              <a:t>compute models </a:t>
            </a:r>
            <a:r>
              <a:rPr spc="-3" dirty="0"/>
              <a:t>to “run  </a:t>
            </a:r>
            <a:r>
              <a:rPr spc="-5" dirty="0"/>
              <a:t>your</a:t>
            </a:r>
            <a:r>
              <a:rPr spc="3" dirty="0"/>
              <a:t> </a:t>
            </a:r>
            <a:r>
              <a:rPr spc="-5" dirty="0"/>
              <a:t>code”</a:t>
            </a:r>
          </a:p>
        </p:txBody>
      </p:sp>
      <p:sp>
        <p:nvSpPr>
          <p:cNvPr id="3" name="object 3"/>
          <p:cNvSpPr/>
          <p:nvPr/>
        </p:nvSpPr>
        <p:spPr>
          <a:xfrm>
            <a:off x="1523070" y="1233100"/>
            <a:ext cx="1861840" cy="596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" name="object 4"/>
          <p:cNvSpPr/>
          <p:nvPr/>
        </p:nvSpPr>
        <p:spPr>
          <a:xfrm>
            <a:off x="1523070" y="1233100"/>
            <a:ext cx="1861840" cy="596392"/>
          </a:xfrm>
          <a:custGeom>
            <a:avLst/>
            <a:gdLst/>
            <a:ahLst/>
            <a:cxnLst/>
            <a:rect l="l" t="t" r="r" b="b"/>
            <a:pathLst>
              <a:path w="3530600" h="1130935">
                <a:moveTo>
                  <a:pt x="0" y="188468"/>
                </a:moveTo>
                <a:lnTo>
                  <a:pt x="6729" y="138391"/>
                </a:lnTo>
                <a:lnTo>
                  <a:pt x="25719" y="93377"/>
                </a:lnTo>
                <a:lnTo>
                  <a:pt x="55176" y="55229"/>
                </a:lnTo>
                <a:lnTo>
                  <a:pt x="93304" y="25748"/>
                </a:lnTo>
                <a:lnTo>
                  <a:pt x="138307" y="6737"/>
                </a:lnTo>
                <a:lnTo>
                  <a:pt x="188391" y="0"/>
                </a:lnTo>
                <a:lnTo>
                  <a:pt x="3342259" y="0"/>
                </a:lnTo>
                <a:lnTo>
                  <a:pt x="3392325" y="6737"/>
                </a:lnTo>
                <a:lnTo>
                  <a:pt x="3437316" y="25748"/>
                </a:lnTo>
                <a:lnTo>
                  <a:pt x="3475434" y="55229"/>
                </a:lnTo>
                <a:lnTo>
                  <a:pt x="3504884" y="93377"/>
                </a:lnTo>
                <a:lnTo>
                  <a:pt x="3523871" y="138391"/>
                </a:lnTo>
                <a:lnTo>
                  <a:pt x="3530600" y="188468"/>
                </a:lnTo>
                <a:lnTo>
                  <a:pt x="3530600" y="941959"/>
                </a:lnTo>
                <a:lnTo>
                  <a:pt x="3523871" y="992035"/>
                </a:lnTo>
                <a:lnTo>
                  <a:pt x="3504884" y="1037049"/>
                </a:lnTo>
                <a:lnTo>
                  <a:pt x="3475434" y="1075197"/>
                </a:lnTo>
                <a:lnTo>
                  <a:pt x="3437316" y="1104678"/>
                </a:lnTo>
                <a:lnTo>
                  <a:pt x="3392325" y="1123689"/>
                </a:lnTo>
                <a:lnTo>
                  <a:pt x="3342259" y="1130427"/>
                </a:lnTo>
                <a:lnTo>
                  <a:pt x="188391" y="1130427"/>
                </a:lnTo>
                <a:lnTo>
                  <a:pt x="138307" y="1123689"/>
                </a:lnTo>
                <a:lnTo>
                  <a:pt x="93304" y="1104678"/>
                </a:lnTo>
                <a:lnTo>
                  <a:pt x="55176" y="1075197"/>
                </a:lnTo>
                <a:lnTo>
                  <a:pt x="25719" y="1037049"/>
                </a:lnTo>
                <a:lnTo>
                  <a:pt x="6729" y="992035"/>
                </a:lnTo>
                <a:lnTo>
                  <a:pt x="0" y="941959"/>
                </a:lnTo>
                <a:lnTo>
                  <a:pt x="0" y="188468"/>
                </a:lnTo>
                <a:close/>
              </a:path>
            </a:pathLst>
          </a:custGeom>
          <a:ln w="6350">
            <a:solidFill>
              <a:srgbClr val="DAF0FB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" name="object 5"/>
          <p:cNvSpPr txBox="1"/>
          <p:nvPr/>
        </p:nvSpPr>
        <p:spPr>
          <a:xfrm>
            <a:off x="1808842" y="1285915"/>
            <a:ext cx="1289558" cy="477742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179472" marR="2679" indent="-173110">
              <a:spcBef>
                <a:spcPts val="55"/>
              </a:spcBef>
            </a:pPr>
            <a:r>
              <a:rPr sz="1529" dirty="0">
                <a:latin typeface="Arial"/>
                <a:cs typeface="Arial"/>
              </a:rPr>
              <a:t>Cloud</a:t>
            </a:r>
            <a:r>
              <a:rPr sz="1529" spc="-42" dirty="0">
                <a:latin typeface="Arial"/>
                <a:cs typeface="Arial"/>
              </a:rPr>
              <a:t> </a:t>
            </a:r>
            <a:r>
              <a:rPr sz="1529" dirty="0">
                <a:latin typeface="Arial"/>
                <a:cs typeface="Arial"/>
              </a:rPr>
              <a:t>Foundry  application</a:t>
            </a:r>
          </a:p>
        </p:txBody>
      </p:sp>
      <p:sp>
        <p:nvSpPr>
          <p:cNvPr id="6" name="object 6"/>
          <p:cNvSpPr/>
          <p:nvPr/>
        </p:nvSpPr>
        <p:spPr>
          <a:xfrm>
            <a:off x="3712272" y="1233100"/>
            <a:ext cx="1861840" cy="596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" name="object 7"/>
          <p:cNvSpPr/>
          <p:nvPr/>
        </p:nvSpPr>
        <p:spPr>
          <a:xfrm>
            <a:off x="3712272" y="1233100"/>
            <a:ext cx="1861840" cy="596392"/>
          </a:xfrm>
          <a:custGeom>
            <a:avLst/>
            <a:gdLst/>
            <a:ahLst/>
            <a:cxnLst/>
            <a:rect l="l" t="t" r="r" b="b"/>
            <a:pathLst>
              <a:path w="3530600" h="1130935">
                <a:moveTo>
                  <a:pt x="0" y="188468"/>
                </a:moveTo>
                <a:lnTo>
                  <a:pt x="6728" y="138391"/>
                </a:lnTo>
                <a:lnTo>
                  <a:pt x="25715" y="93377"/>
                </a:lnTo>
                <a:lnTo>
                  <a:pt x="55165" y="55229"/>
                </a:lnTo>
                <a:lnTo>
                  <a:pt x="93283" y="25748"/>
                </a:lnTo>
                <a:lnTo>
                  <a:pt x="138274" y="6737"/>
                </a:lnTo>
                <a:lnTo>
                  <a:pt x="188340" y="0"/>
                </a:lnTo>
                <a:lnTo>
                  <a:pt x="3342131" y="0"/>
                </a:lnTo>
                <a:lnTo>
                  <a:pt x="3392208" y="6737"/>
                </a:lnTo>
                <a:lnTo>
                  <a:pt x="3437222" y="25748"/>
                </a:lnTo>
                <a:lnTo>
                  <a:pt x="3475370" y="55229"/>
                </a:lnTo>
                <a:lnTo>
                  <a:pt x="3504851" y="93377"/>
                </a:lnTo>
                <a:lnTo>
                  <a:pt x="3523862" y="138391"/>
                </a:lnTo>
                <a:lnTo>
                  <a:pt x="3530600" y="188468"/>
                </a:lnTo>
                <a:lnTo>
                  <a:pt x="3530600" y="941959"/>
                </a:lnTo>
                <a:lnTo>
                  <a:pt x="3523862" y="992035"/>
                </a:lnTo>
                <a:lnTo>
                  <a:pt x="3504851" y="1037049"/>
                </a:lnTo>
                <a:lnTo>
                  <a:pt x="3475370" y="1075197"/>
                </a:lnTo>
                <a:lnTo>
                  <a:pt x="3437222" y="1104678"/>
                </a:lnTo>
                <a:lnTo>
                  <a:pt x="3392208" y="1123689"/>
                </a:lnTo>
                <a:lnTo>
                  <a:pt x="3342131" y="1130427"/>
                </a:lnTo>
                <a:lnTo>
                  <a:pt x="188340" y="1130427"/>
                </a:lnTo>
                <a:lnTo>
                  <a:pt x="138274" y="1123689"/>
                </a:lnTo>
                <a:lnTo>
                  <a:pt x="93283" y="1104678"/>
                </a:lnTo>
                <a:lnTo>
                  <a:pt x="55165" y="1075197"/>
                </a:lnTo>
                <a:lnTo>
                  <a:pt x="25715" y="1037049"/>
                </a:lnTo>
                <a:lnTo>
                  <a:pt x="6728" y="992035"/>
                </a:lnTo>
                <a:lnTo>
                  <a:pt x="0" y="941959"/>
                </a:lnTo>
                <a:lnTo>
                  <a:pt x="0" y="188468"/>
                </a:lnTo>
                <a:close/>
              </a:path>
            </a:pathLst>
          </a:custGeom>
          <a:ln w="6350">
            <a:solidFill>
              <a:srgbClr val="DAF0FB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8" name="object 8"/>
          <p:cNvSpPr txBox="1"/>
          <p:nvPr/>
        </p:nvSpPr>
        <p:spPr>
          <a:xfrm>
            <a:off x="3901872" y="1402608"/>
            <a:ext cx="1483109" cy="24208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529" dirty="0">
                <a:latin typeface="Arial"/>
                <a:cs typeface="Arial"/>
              </a:rPr>
              <a:t>Docker</a:t>
            </a:r>
            <a:r>
              <a:rPr sz="1529" spc="-45" dirty="0">
                <a:latin typeface="Arial"/>
                <a:cs typeface="Arial"/>
              </a:rPr>
              <a:t> </a:t>
            </a:r>
            <a:r>
              <a:rPr sz="1529" dirty="0">
                <a:latin typeface="Arial"/>
                <a:cs typeface="Arial"/>
              </a:rPr>
              <a:t>container</a:t>
            </a:r>
          </a:p>
        </p:txBody>
      </p:sp>
      <p:sp>
        <p:nvSpPr>
          <p:cNvPr id="9" name="object 9"/>
          <p:cNvSpPr/>
          <p:nvPr/>
        </p:nvSpPr>
        <p:spPr>
          <a:xfrm>
            <a:off x="5843677" y="1233100"/>
            <a:ext cx="1861840" cy="596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0" name="object 10"/>
          <p:cNvSpPr/>
          <p:nvPr/>
        </p:nvSpPr>
        <p:spPr>
          <a:xfrm>
            <a:off x="5843677" y="1233100"/>
            <a:ext cx="1861840" cy="596392"/>
          </a:xfrm>
          <a:custGeom>
            <a:avLst/>
            <a:gdLst/>
            <a:ahLst/>
            <a:cxnLst/>
            <a:rect l="l" t="t" r="r" b="b"/>
            <a:pathLst>
              <a:path w="3530600" h="1130935">
                <a:moveTo>
                  <a:pt x="0" y="188468"/>
                </a:moveTo>
                <a:lnTo>
                  <a:pt x="6728" y="138391"/>
                </a:lnTo>
                <a:lnTo>
                  <a:pt x="25715" y="93377"/>
                </a:lnTo>
                <a:lnTo>
                  <a:pt x="55165" y="55229"/>
                </a:lnTo>
                <a:lnTo>
                  <a:pt x="93283" y="25748"/>
                </a:lnTo>
                <a:lnTo>
                  <a:pt x="138274" y="6737"/>
                </a:lnTo>
                <a:lnTo>
                  <a:pt x="188341" y="0"/>
                </a:lnTo>
                <a:lnTo>
                  <a:pt x="3342131" y="0"/>
                </a:lnTo>
                <a:lnTo>
                  <a:pt x="3392208" y="6737"/>
                </a:lnTo>
                <a:lnTo>
                  <a:pt x="3437222" y="25748"/>
                </a:lnTo>
                <a:lnTo>
                  <a:pt x="3475370" y="55229"/>
                </a:lnTo>
                <a:lnTo>
                  <a:pt x="3504851" y="93377"/>
                </a:lnTo>
                <a:lnTo>
                  <a:pt x="3523862" y="138391"/>
                </a:lnTo>
                <a:lnTo>
                  <a:pt x="3530600" y="188468"/>
                </a:lnTo>
                <a:lnTo>
                  <a:pt x="3530600" y="941959"/>
                </a:lnTo>
                <a:lnTo>
                  <a:pt x="3523862" y="992035"/>
                </a:lnTo>
                <a:lnTo>
                  <a:pt x="3504851" y="1037049"/>
                </a:lnTo>
                <a:lnTo>
                  <a:pt x="3475370" y="1075197"/>
                </a:lnTo>
                <a:lnTo>
                  <a:pt x="3437222" y="1104678"/>
                </a:lnTo>
                <a:lnTo>
                  <a:pt x="3392208" y="1123689"/>
                </a:lnTo>
                <a:lnTo>
                  <a:pt x="3342131" y="1130427"/>
                </a:lnTo>
                <a:lnTo>
                  <a:pt x="188341" y="1130427"/>
                </a:lnTo>
                <a:lnTo>
                  <a:pt x="138274" y="1123689"/>
                </a:lnTo>
                <a:lnTo>
                  <a:pt x="93283" y="1104678"/>
                </a:lnTo>
                <a:lnTo>
                  <a:pt x="55165" y="1075197"/>
                </a:lnTo>
                <a:lnTo>
                  <a:pt x="25715" y="1037049"/>
                </a:lnTo>
                <a:lnTo>
                  <a:pt x="6728" y="992035"/>
                </a:lnTo>
                <a:lnTo>
                  <a:pt x="0" y="941959"/>
                </a:lnTo>
                <a:lnTo>
                  <a:pt x="0" y="188468"/>
                </a:lnTo>
                <a:close/>
              </a:path>
            </a:pathLst>
          </a:custGeom>
          <a:ln w="6350">
            <a:solidFill>
              <a:srgbClr val="DAF0FB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1" name="object 11"/>
          <p:cNvSpPr txBox="1"/>
          <p:nvPr/>
        </p:nvSpPr>
        <p:spPr>
          <a:xfrm>
            <a:off x="6097838" y="1402608"/>
            <a:ext cx="1354187" cy="24208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529" dirty="0">
                <a:latin typeface="Arial"/>
                <a:cs typeface="Arial"/>
              </a:rPr>
              <a:t>Virtual</a:t>
            </a:r>
            <a:r>
              <a:rPr sz="1529" spc="-40" dirty="0">
                <a:latin typeface="Arial"/>
                <a:cs typeface="Arial"/>
              </a:rPr>
              <a:t> </a:t>
            </a:r>
            <a:r>
              <a:rPr sz="1529" dirty="0">
                <a:latin typeface="Arial"/>
                <a:cs typeface="Arial"/>
              </a:rPr>
              <a:t>machine</a:t>
            </a:r>
          </a:p>
        </p:txBody>
      </p:sp>
      <p:sp>
        <p:nvSpPr>
          <p:cNvPr id="12" name="object 12"/>
          <p:cNvSpPr/>
          <p:nvPr/>
        </p:nvSpPr>
        <p:spPr>
          <a:xfrm>
            <a:off x="2045717" y="2126819"/>
            <a:ext cx="667336" cy="693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3" name="object 13"/>
          <p:cNvSpPr/>
          <p:nvPr/>
        </p:nvSpPr>
        <p:spPr>
          <a:xfrm>
            <a:off x="2081488" y="3788107"/>
            <a:ext cx="4969371" cy="912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4" name="object 14"/>
          <p:cNvSpPr txBox="1"/>
          <p:nvPr/>
        </p:nvSpPr>
        <p:spPr>
          <a:xfrm>
            <a:off x="2529066" y="3815566"/>
            <a:ext cx="4072607" cy="85058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1149490">
              <a:spcBef>
                <a:spcPts val="53"/>
              </a:spcBef>
            </a:pPr>
            <a:r>
              <a:rPr sz="1371" dirty="0">
                <a:latin typeface="Arial"/>
                <a:cs typeface="Arial"/>
              </a:rPr>
              <a:t>Consistent</a:t>
            </a:r>
            <a:r>
              <a:rPr sz="1371" spc="-18" dirty="0">
                <a:latin typeface="Arial"/>
                <a:cs typeface="Arial"/>
              </a:rPr>
              <a:t> </a:t>
            </a:r>
            <a:r>
              <a:rPr sz="1371" dirty="0">
                <a:latin typeface="Arial"/>
                <a:cs typeface="Arial"/>
              </a:rPr>
              <a:t>experience:</a:t>
            </a:r>
          </a:p>
          <a:p>
            <a:pPr marL="247778" indent="-241082">
              <a:spcBef>
                <a:spcPts val="3"/>
              </a:spcBef>
              <a:buChar char="•"/>
              <a:tabLst>
                <a:tab pos="247443" algn="l"/>
                <a:tab pos="247778" algn="l"/>
              </a:tabLst>
            </a:pPr>
            <a:r>
              <a:rPr sz="1371" dirty="0">
                <a:latin typeface="Arial"/>
                <a:cs typeface="Arial"/>
              </a:rPr>
              <a:t>Common service binding and consumption</a:t>
            </a:r>
            <a:r>
              <a:rPr sz="1371" spc="-29" dirty="0">
                <a:latin typeface="Arial"/>
                <a:cs typeface="Arial"/>
              </a:rPr>
              <a:t> </a:t>
            </a:r>
            <a:r>
              <a:rPr sz="1371" dirty="0">
                <a:latin typeface="Arial"/>
                <a:cs typeface="Arial"/>
              </a:rPr>
              <a:t>model</a:t>
            </a:r>
          </a:p>
          <a:p>
            <a:pPr marL="120056" indent="-241082">
              <a:buChar char="•"/>
              <a:tabLst>
                <a:tab pos="576922" algn="l"/>
                <a:tab pos="577256" algn="l"/>
              </a:tabLst>
            </a:pPr>
            <a:r>
              <a:rPr sz="1371" dirty="0">
                <a:latin typeface="Arial"/>
                <a:cs typeface="Arial"/>
              </a:rPr>
              <a:t>Common user ID and permissions</a:t>
            </a:r>
            <a:r>
              <a:rPr sz="1371" spc="-24" dirty="0">
                <a:latin typeface="Arial"/>
                <a:cs typeface="Arial"/>
              </a:rPr>
              <a:t> </a:t>
            </a:r>
            <a:r>
              <a:rPr sz="1371" dirty="0">
                <a:latin typeface="Arial"/>
                <a:cs typeface="Arial"/>
              </a:rPr>
              <a:t>model</a:t>
            </a:r>
          </a:p>
          <a:p>
            <a:pPr marL="129432" indent="-241082">
              <a:buChar char="•"/>
              <a:tabLst>
                <a:tab pos="586632" algn="l"/>
                <a:tab pos="586967" algn="l"/>
              </a:tabLst>
            </a:pPr>
            <a:r>
              <a:rPr sz="1371" dirty="0">
                <a:latin typeface="Arial"/>
                <a:cs typeface="Arial"/>
              </a:rPr>
              <a:t>Ability to hook into common routing</a:t>
            </a:r>
            <a:r>
              <a:rPr sz="1371" spc="-21" dirty="0">
                <a:latin typeface="Arial"/>
                <a:cs typeface="Arial"/>
              </a:rPr>
              <a:t> </a:t>
            </a:r>
            <a:r>
              <a:rPr sz="1371" dirty="0">
                <a:latin typeface="Arial"/>
                <a:cs typeface="Arial"/>
              </a:rPr>
              <a:t>layer</a:t>
            </a:r>
          </a:p>
        </p:txBody>
      </p:sp>
      <p:sp>
        <p:nvSpPr>
          <p:cNvPr id="15" name="object 15"/>
          <p:cNvSpPr/>
          <p:nvPr/>
        </p:nvSpPr>
        <p:spPr>
          <a:xfrm>
            <a:off x="3173946" y="1829224"/>
            <a:ext cx="4347329" cy="264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6" name="object 16"/>
          <p:cNvSpPr txBox="1"/>
          <p:nvPr/>
        </p:nvSpPr>
        <p:spPr>
          <a:xfrm>
            <a:off x="3390736" y="1838064"/>
            <a:ext cx="724979" cy="193755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213" spc="-3" dirty="0">
                <a:solidFill>
                  <a:srgbClr val="71CCFF"/>
                </a:solidFill>
                <a:latin typeface="Arial"/>
                <a:cs typeface="Arial"/>
              </a:rPr>
              <a:t>expanding</a:t>
            </a:r>
            <a:endParaRPr sz="1213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95805" y="2796912"/>
            <a:ext cx="54583" cy="781236"/>
          </a:xfrm>
          <a:custGeom>
            <a:avLst/>
            <a:gdLst/>
            <a:ahLst/>
            <a:cxnLst/>
            <a:rect l="l" t="t" r="r" b="b"/>
            <a:pathLst>
              <a:path w="103504" h="1481454">
                <a:moveTo>
                  <a:pt x="51701" y="25282"/>
                </a:moveTo>
                <a:lnTo>
                  <a:pt x="45351" y="36171"/>
                </a:lnTo>
                <a:lnTo>
                  <a:pt x="45351" y="1481201"/>
                </a:lnTo>
                <a:lnTo>
                  <a:pt x="58051" y="1481201"/>
                </a:lnTo>
                <a:lnTo>
                  <a:pt x="58051" y="36171"/>
                </a:lnTo>
                <a:lnTo>
                  <a:pt x="51701" y="25282"/>
                </a:lnTo>
                <a:close/>
              </a:path>
              <a:path w="103504" h="1481454">
                <a:moveTo>
                  <a:pt x="51701" y="0"/>
                </a:moveTo>
                <a:lnTo>
                  <a:pt x="0" y="88646"/>
                </a:lnTo>
                <a:lnTo>
                  <a:pt x="1028" y="92583"/>
                </a:lnTo>
                <a:lnTo>
                  <a:pt x="7086" y="96138"/>
                </a:lnTo>
                <a:lnTo>
                  <a:pt x="10972" y="95123"/>
                </a:lnTo>
                <a:lnTo>
                  <a:pt x="45351" y="36171"/>
                </a:lnTo>
                <a:lnTo>
                  <a:pt x="45351" y="12573"/>
                </a:lnTo>
                <a:lnTo>
                  <a:pt x="59036" y="12573"/>
                </a:lnTo>
                <a:lnTo>
                  <a:pt x="51701" y="0"/>
                </a:lnTo>
                <a:close/>
              </a:path>
              <a:path w="103504" h="1481454">
                <a:moveTo>
                  <a:pt x="59036" y="12573"/>
                </a:moveTo>
                <a:lnTo>
                  <a:pt x="58051" y="12573"/>
                </a:lnTo>
                <a:lnTo>
                  <a:pt x="58051" y="36171"/>
                </a:lnTo>
                <a:lnTo>
                  <a:pt x="92430" y="95123"/>
                </a:lnTo>
                <a:lnTo>
                  <a:pt x="96316" y="96138"/>
                </a:lnTo>
                <a:lnTo>
                  <a:pt x="102387" y="92583"/>
                </a:lnTo>
                <a:lnTo>
                  <a:pt x="103403" y="88646"/>
                </a:lnTo>
                <a:lnTo>
                  <a:pt x="59036" y="12573"/>
                </a:lnTo>
                <a:close/>
              </a:path>
              <a:path w="103504" h="1481454">
                <a:moveTo>
                  <a:pt x="58051" y="12573"/>
                </a:moveTo>
                <a:lnTo>
                  <a:pt x="45351" y="12573"/>
                </a:lnTo>
                <a:lnTo>
                  <a:pt x="45351" y="36171"/>
                </a:lnTo>
                <a:lnTo>
                  <a:pt x="51701" y="25282"/>
                </a:lnTo>
                <a:lnTo>
                  <a:pt x="46215" y="15875"/>
                </a:lnTo>
                <a:lnTo>
                  <a:pt x="58051" y="15875"/>
                </a:lnTo>
                <a:lnTo>
                  <a:pt x="58051" y="12573"/>
                </a:lnTo>
                <a:close/>
              </a:path>
              <a:path w="103504" h="1481454">
                <a:moveTo>
                  <a:pt x="58051" y="15875"/>
                </a:moveTo>
                <a:lnTo>
                  <a:pt x="57188" y="15875"/>
                </a:lnTo>
                <a:lnTo>
                  <a:pt x="51701" y="25282"/>
                </a:lnTo>
                <a:lnTo>
                  <a:pt x="58051" y="36171"/>
                </a:lnTo>
                <a:lnTo>
                  <a:pt x="58051" y="15875"/>
                </a:lnTo>
                <a:close/>
              </a:path>
              <a:path w="103504" h="1481454">
                <a:moveTo>
                  <a:pt x="57188" y="15875"/>
                </a:moveTo>
                <a:lnTo>
                  <a:pt x="46215" y="15875"/>
                </a:lnTo>
                <a:lnTo>
                  <a:pt x="51701" y="25282"/>
                </a:lnTo>
                <a:lnTo>
                  <a:pt x="57188" y="15875"/>
                </a:lnTo>
                <a:close/>
              </a:path>
            </a:pathLst>
          </a:custGeom>
          <a:solidFill>
            <a:srgbClr val="00639D"/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8" name="object 18"/>
          <p:cNvSpPr/>
          <p:nvPr/>
        </p:nvSpPr>
        <p:spPr>
          <a:xfrm>
            <a:off x="1523070" y="3550756"/>
            <a:ext cx="6072746" cy="54583"/>
          </a:xfrm>
          <a:custGeom>
            <a:avLst/>
            <a:gdLst/>
            <a:ahLst/>
            <a:cxnLst/>
            <a:rect l="l" t="t" r="r" b="b"/>
            <a:pathLst>
              <a:path w="11515725" h="103504">
                <a:moveTo>
                  <a:pt x="11490615" y="51688"/>
                </a:moveTo>
                <a:lnTo>
                  <a:pt x="11420729" y="92455"/>
                </a:lnTo>
                <a:lnTo>
                  <a:pt x="11419713" y="96265"/>
                </a:lnTo>
                <a:lnTo>
                  <a:pt x="11423269" y="102361"/>
                </a:lnTo>
                <a:lnTo>
                  <a:pt x="11427079" y="103377"/>
                </a:lnTo>
                <a:lnTo>
                  <a:pt x="11504834" y="58038"/>
                </a:lnTo>
                <a:lnTo>
                  <a:pt x="11503787" y="58038"/>
                </a:lnTo>
                <a:lnTo>
                  <a:pt x="11503787" y="57149"/>
                </a:lnTo>
                <a:lnTo>
                  <a:pt x="11499977" y="57149"/>
                </a:lnTo>
                <a:lnTo>
                  <a:pt x="11490615" y="51688"/>
                </a:lnTo>
                <a:close/>
              </a:path>
              <a:path w="11515725" h="103504">
                <a:moveTo>
                  <a:pt x="11479729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1479729" y="58038"/>
                </a:lnTo>
                <a:lnTo>
                  <a:pt x="11490615" y="51688"/>
                </a:lnTo>
                <a:lnTo>
                  <a:pt x="11479729" y="45338"/>
                </a:lnTo>
                <a:close/>
              </a:path>
              <a:path w="11515725" h="103504">
                <a:moveTo>
                  <a:pt x="11504834" y="45338"/>
                </a:moveTo>
                <a:lnTo>
                  <a:pt x="11503787" y="45338"/>
                </a:lnTo>
                <a:lnTo>
                  <a:pt x="11503787" y="58038"/>
                </a:lnTo>
                <a:lnTo>
                  <a:pt x="11504834" y="58038"/>
                </a:lnTo>
                <a:lnTo>
                  <a:pt x="11515725" y="51688"/>
                </a:lnTo>
                <a:lnTo>
                  <a:pt x="11504834" y="45338"/>
                </a:lnTo>
                <a:close/>
              </a:path>
              <a:path w="11515725" h="103504">
                <a:moveTo>
                  <a:pt x="11499977" y="46227"/>
                </a:moveTo>
                <a:lnTo>
                  <a:pt x="11490615" y="51688"/>
                </a:lnTo>
                <a:lnTo>
                  <a:pt x="11499977" y="57149"/>
                </a:lnTo>
                <a:lnTo>
                  <a:pt x="11499977" y="46227"/>
                </a:lnTo>
                <a:close/>
              </a:path>
              <a:path w="11515725" h="103504">
                <a:moveTo>
                  <a:pt x="11503787" y="46227"/>
                </a:moveTo>
                <a:lnTo>
                  <a:pt x="11499977" y="46227"/>
                </a:lnTo>
                <a:lnTo>
                  <a:pt x="11499977" y="57149"/>
                </a:lnTo>
                <a:lnTo>
                  <a:pt x="11503787" y="57149"/>
                </a:lnTo>
                <a:lnTo>
                  <a:pt x="11503787" y="46227"/>
                </a:lnTo>
                <a:close/>
              </a:path>
              <a:path w="11515725" h="103504">
                <a:moveTo>
                  <a:pt x="11427079" y="0"/>
                </a:moveTo>
                <a:lnTo>
                  <a:pt x="11423269" y="1015"/>
                </a:lnTo>
                <a:lnTo>
                  <a:pt x="11419713" y="7111"/>
                </a:lnTo>
                <a:lnTo>
                  <a:pt x="11420729" y="10921"/>
                </a:lnTo>
                <a:lnTo>
                  <a:pt x="11490615" y="51688"/>
                </a:lnTo>
                <a:lnTo>
                  <a:pt x="11499977" y="46227"/>
                </a:lnTo>
                <a:lnTo>
                  <a:pt x="11503787" y="46227"/>
                </a:lnTo>
                <a:lnTo>
                  <a:pt x="11503787" y="45338"/>
                </a:lnTo>
                <a:lnTo>
                  <a:pt x="11504834" y="45338"/>
                </a:lnTo>
                <a:lnTo>
                  <a:pt x="11427079" y="0"/>
                </a:lnTo>
                <a:close/>
              </a:path>
            </a:pathLst>
          </a:custGeom>
          <a:solidFill>
            <a:srgbClr val="00639D"/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9" name="object 19"/>
          <p:cNvSpPr/>
          <p:nvPr/>
        </p:nvSpPr>
        <p:spPr>
          <a:xfrm>
            <a:off x="1758546" y="2852299"/>
            <a:ext cx="5477359" cy="652983"/>
          </a:xfrm>
          <a:custGeom>
            <a:avLst/>
            <a:gdLst/>
            <a:ahLst/>
            <a:cxnLst/>
            <a:rect l="l" t="t" r="r" b="b"/>
            <a:pathLst>
              <a:path w="10386695" h="1238250">
                <a:moveTo>
                  <a:pt x="10240395" y="1155771"/>
                </a:moveTo>
                <a:lnTo>
                  <a:pt x="10165080" y="1189482"/>
                </a:lnTo>
                <a:lnTo>
                  <a:pt x="10156914" y="1195327"/>
                </a:lnTo>
                <a:lnTo>
                  <a:pt x="10151760" y="1203579"/>
                </a:lnTo>
                <a:lnTo>
                  <a:pt x="10150060" y="1213163"/>
                </a:lnTo>
                <a:lnTo>
                  <a:pt x="10152253" y="1223010"/>
                </a:lnTo>
                <a:lnTo>
                  <a:pt x="10158172" y="1231229"/>
                </a:lnTo>
                <a:lnTo>
                  <a:pt x="10166461" y="1236376"/>
                </a:lnTo>
                <a:lnTo>
                  <a:pt x="10176059" y="1238047"/>
                </a:lnTo>
                <a:lnTo>
                  <a:pt x="10185908" y="1235837"/>
                </a:lnTo>
                <a:lnTo>
                  <a:pt x="10342391" y="1165860"/>
                </a:lnTo>
                <a:lnTo>
                  <a:pt x="10333863" y="1165860"/>
                </a:lnTo>
                <a:lnTo>
                  <a:pt x="10240395" y="1155771"/>
                </a:lnTo>
                <a:close/>
              </a:path>
              <a:path w="10386695" h="1238250">
                <a:moveTo>
                  <a:pt x="10286466" y="1135149"/>
                </a:moveTo>
                <a:lnTo>
                  <a:pt x="10240395" y="1155771"/>
                </a:lnTo>
                <a:lnTo>
                  <a:pt x="10333863" y="1165860"/>
                </a:lnTo>
                <a:lnTo>
                  <a:pt x="10334384" y="1161034"/>
                </a:lnTo>
                <a:lnTo>
                  <a:pt x="10321544" y="1161034"/>
                </a:lnTo>
                <a:lnTo>
                  <a:pt x="10286466" y="1135149"/>
                </a:lnTo>
                <a:close/>
              </a:path>
              <a:path w="10386695" h="1238250">
                <a:moveTo>
                  <a:pt x="10190781" y="1010761"/>
                </a:moveTo>
                <a:lnTo>
                  <a:pt x="10181599" y="1014043"/>
                </a:lnTo>
                <a:lnTo>
                  <a:pt x="10174097" y="1020826"/>
                </a:lnTo>
                <a:lnTo>
                  <a:pt x="10169878" y="1029916"/>
                </a:lnTo>
                <a:lnTo>
                  <a:pt x="10169493" y="1039637"/>
                </a:lnTo>
                <a:lnTo>
                  <a:pt x="10172775" y="1048811"/>
                </a:lnTo>
                <a:lnTo>
                  <a:pt x="10179558" y="1056259"/>
                </a:lnTo>
                <a:lnTo>
                  <a:pt x="10245926" y="1105233"/>
                </a:lnTo>
                <a:lnTo>
                  <a:pt x="10339324" y="1115314"/>
                </a:lnTo>
                <a:lnTo>
                  <a:pt x="10333863" y="1165860"/>
                </a:lnTo>
                <a:lnTo>
                  <a:pt x="10342391" y="1165860"/>
                </a:lnTo>
                <a:lnTo>
                  <a:pt x="10386695" y="1146048"/>
                </a:lnTo>
                <a:lnTo>
                  <a:pt x="10209657" y="1015364"/>
                </a:lnTo>
                <a:lnTo>
                  <a:pt x="10200511" y="1011146"/>
                </a:lnTo>
                <a:lnTo>
                  <a:pt x="10190781" y="1010761"/>
                </a:lnTo>
                <a:close/>
              </a:path>
              <a:path w="10386695" h="1238250">
                <a:moveTo>
                  <a:pt x="10326243" y="1117346"/>
                </a:moveTo>
                <a:lnTo>
                  <a:pt x="10286466" y="1135149"/>
                </a:lnTo>
                <a:lnTo>
                  <a:pt x="10321544" y="1161034"/>
                </a:lnTo>
                <a:lnTo>
                  <a:pt x="10326243" y="1117346"/>
                </a:lnTo>
                <a:close/>
              </a:path>
              <a:path w="10386695" h="1238250">
                <a:moveTo>
                  <a:pt x="10339104" y="1117346"/>
                </a:moveTo>
                <a:lnTo>
                  <a:pt x="10326243" y="1117346"/>
                </a:lnTo>
                <a:lnTo>
                  <a:pt x="10321544" y="1161034"/>
                </a:lnTo>
                <a:lnTo>
                  <a:pt x="10334384" y="1161034"/>
                </a:lnTo>
                <a:lnTo>
                  <a:pt x="10339104" y="1117346"/>
                </a:lnTo>
                <a:close/>
              </a:path>
              <a:path w="10386695" h="1238250">
                <a:moveTo>
                  <a:pt x="5461" y="0"/>
                </a:moveTo>
                <a:lnTo>
                  <a:pt x="0" y="50419"/>
                </a:lnTo>
                <a:lnTo>
                  <a:pt x="10240395" y="1155771"/>
                </a:lnTo>
                <a:lnTo>
                  <a:pt x="10286466" y="1135149"/>
                </a:lnTo>
                <a:lnTo>
                  <a:pt x="10245926" y="1105233"/>
                </a:lnTo>
                <a:lnTo>
                  <a:pt x="5461" y="0"/>
                </a:lnTo>
                <a:close/>
              </a:path>
              <a:path w="10386695" h="1238250">
                <a:moveTo>
                  <a:pt x="10245926" y="1105233"/>
                </a:moveTo>
                <a:lnTo>
                  <a:pt x="10286466" y="1135149"/>
                </a:lnTo>
                <a:lnTo>
                  <a:pt x="10326243" y="1117346"/>
                </a:lnTo>
                <a:lnTo>
                  <a:pt x="10339104" y="1117346"/>
                </a:lnTo>
                <a:lnTo>
                  <a:pt x="10339324" y="1115314"/>
                </a:lnTo>
                <a:lnTo>
                  <a:pt x="10245926" y="1105233"/>
                </a:lnTo>
                <a:close/>
              </a:path>
            </a:pathLst>
          </a:custGeom>
          <a:solidFill>
            <a:srgbClr val="AF5739"/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0" name="object 20"/>
          <p:cNvSpPr/>
          <p:nvPr/>
        </p:nvSpPr>
        <p:spPr>
          <a:xfrm>
            <a:off x="1758546" y="2817044"/>
            <a:ext cx="5477359" cy="652983"/>
          </a:xfrm>
          <a:custGeom>
            <a:avLst/>
            <a:gdLst/>
            <a:ahLst/>
            <a:cxnLst/>
            <a:rect l="l" t="t" r="r" b="b"/>
            <a:pathLst>
              <a:path w="10386695" h="1238250">
                <a:moveTo>
                  <a:pt x="10240370" y="82265"/>
                </a:moveTo>
                <a:lnTo>
                  <a:pt x="0" y="1187628"/>
                </a:lnTo>
                <a:lnTo>
                  <a:pt x="5461" y="1238047"/>
                </a:lnTo>
                <a:lnTo>
                  <a:pt x="10245947" y="132797"/>
                </a:lnTo>
                <a:lnTo>
                  <a:pt x="10286466" y="102897"/>
                </a:lnTo>
                <a:lnTo>
                  <a:pt x="10240370" y="82265"/>
                </a:lnTo>
                <a:close/>
              </a:path>
              <a:path w="10386695" h="1238250">
                <a:moveTo>
                  <a:pt x="10342391" y="72187"/>
                </a:moveTo>
                <a:lnTo>
                  <a:pt x="10333736" y="72187"/>
                </a:lnTo>
                <a:lnTo>
                  <a:pt x="10339197" y="122733"/>
                </a:lnTo>
                <a:lnTo>
                  <a:pt x="10245947" y="132797"/>
                </a:lnTo>
                <a:lnTo>
                  <a:pt x="10179558" y="181788"/>
                </a:lnTo>
                <a:lnTo>
                  <a:pt x="10172775" y="189235"/>
                </a:lnTo>
                <a:lnTo>
                  <a:pt x="10169493" y="198409"/>
                </a:lnTo>
                <a:lnTo>
                  <a:pt x="10169878" y="208131"/>
                </a:lnTo>
                <a:lnTo>
                  <a:pt x="10174097" y="217221"/>
                </a:lnTo>
                <a:lnTo>
                  <a:pt x="10181599" y="224004"/>
                </a:lnTo>
                <a:lnTo>
                  <a:pt x="10190781" y="227286"/>
                </a:lnTo>
                <a:lnTo>
                  <a:pt x="10200511" y="226901"/>
                </a:lnTo>
                <a:lnTo>
                  <a:pt x="10209657" y="222682"/>
                </a:lnTo>
                <a:lnTo>
                  <a:pt x="10386695" y="91999"/>
                </a:lnTo>
                <a:lnTo>
                  <a:pt x="10342391" y="72187"/>
                </a:lnTo>
                <a:close/>
              </a:path>
              <a:path w="10386695" h="1238250">
                <a:moveTo>
                  <a:pt x="10286466" y="102897"/>
                </a:moveTo>
                <a:lnTo>
                  <a:pt x="10245947" y="132797"/>
                </a:lnTo>
                <a:lnTo>
                  <a:pt x="10339197" y="122733"/>
                </a:lnTo>
                <a:lnTo>
                  <a:pt x="10338977" y="120701"/>
                </a:lnTo>
                <a:lnTo>
                  <a:pt x="10326243" y="120701"/>
                </a:lnTo>
                <a:lnTo>
                  <a:pt x="10286466" y="102897"/>
                </a:lnTo>
                <a:close/>
              </a:path>
              <a:path w="10386695" h="1238250">
                <a:moveTo>
                  <a:pt x="10321544" y="77013"/>
                </a:moveTo>
                <a:lnTo>
                  <a:pt x="10286466" y="102897"/>
                </a:lnTo>
                <a:lnTo>
                  <a:pt x="10326243" y="120701"/>
                </a:lnTo>
                <a:lnTo>
                  <a:pt x="10321544" y="77013"/>
                </a:lnTo>
                <a:close/>
              </a:path>
              <a:path w="10386695" h="1238250">
                <a:moveTo>
                  <a:pt x="10334257" y="77013"/>
                </a:moveTo>
                <a:lnTo>
                  <a:pt x="10321544" y="77013"/>
                </a:lnTo>
                <a:lnTo>
                  <a:pt x="10326243" y="120701"/>
                </a:lnTo>
                <a:lnTo>
                  <a:pt x="10338977" y="120701"/>
                </a:lnTo>
                <a:lnTo>
                  <a:pt x="10334257" y="77013"/>
                </a:lnTo>
                <a:close/>
              </a:path>
              <a:path w="10386695" h="1238250">
                <a:moveTo>
                  <a:pt x="10333736" y="72187"/>
                </a:moveTo>
                <a:lnTo>
                  <a:pt x="10240370" y="82265"/>
                </a:lnTo>
                <a:lnTo>
                  <a:pt x="10286466" y="102897"/>
                </a:lnTo>
                <a:lnTo>
                  <a:pt x="10321544" y="77013"/>
                </a:lnTo>
                <a:lnTo>
                  <a:pt x="10334257" y="77013"/>
                </a:lnTo>
                <a:lnTo>
                  <a:pt x="10333736" y="72187"/>
                </a:lnTo>
                <a:close/>
              </a:path>
              <a:path w="10386695" h="1238250">
                <a:moveTo>
                  <a:pt x="10176061" y="0"/>
                </a:moveTo>
                <a:lnTo>
                  <a:pt x="10166477" y="1670"/>
                </a:lnTo>
                <a:lnTo>
                  <a:pt x="10158225" y="6818"/>
                </a:lnTo>
                <a:lnTo>
                  <a:pt x="10152380" y="15037"/>
                </a:lnTo>
                <a:lnTo>
                  <a:pt x="10150113" y="24884"/>
                </a:lnTo>
                <a:lnTo>
                  <a:pt x="10151776" y="34468"/>
                </a:lnTo>
                <a:lnTo>
                  <a:pt x="10156916" y="42719"/>
                </a:lnTo>
                <a:lnTo>
                  <a:pt x="10165080" y="48565"/>
                </a:lnTo>
                <a:lnTo>
                  <a:pt x="10240370" y="82265"/>
                </a:lnTo>
                <a:lnTo>
                  <a:pt x="10333736" y="72187"/>
                </a:lnTo>
                <a:lnTo>
                  <a:pt x="10342391" y="72187"/>
                </a:lnTo>
                <a:lnTo>
                  <a:pt x="10185908" y="2210"/>
                </a:lnTo>
                <a:lnTo>
                  <a:pt x="10176061" y="0"/>
                </a:lnTo>
                <a:close/>
              </a:path>
            </a:pathLst>
          </a:custGeom>
          <a:solidFill>
            <a:srgbClr val="82B438"/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1" name="object 21"/>
          <p:cNvSpPr txBox="1"/>
          <p:nvPr/>
        </p:nvSpPr>
        <p:spPr>
          <a:xfrm>
            <a:off x="7308636" y="2776552"/>
            <a:ext cx="570942" cy="773721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24108">
              <a:spcBef>
                <a:spcPts val="55"/>
              </a:spcBef>
            </a:pPr>
            <a:r>
              <a:rPr sz="896" spc="-3" dirty="0">
                <a:solidFill>
                  <a:srgbClr val="415A1C"/>
                </a:solidFill>
                <a:latin typeface="Arial"/>
                <a:cs typeface="Arial"/>
              </a:rPr>
              <a:t>Flexibility</a:t>
            </a:r>
            <a:endParaRPr sz="89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2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292" dirty="0">
              <a:latin typeface="Times New Roman"/>
              <a:cs typeface="Times New Roman"/>
            </a:endParaRPr>
          </a:p>
          <a:p>
            <a:pPr marL="6697" marR="2679" indent="-335" algn="ctr"/>
            <a:r>
              <a:rPr sz="896" dirty="0">
                <a:solidFill>
                  <a:srgbClr val="572C1C"/>
                </a:solidFill>
                <a:latin typeface="Arial"/>
                <a:cs typeface="Arial"/>
              </a:rPr>
              <a:t>Level of  abst</a:t>
            </a:r>
            <a:r>
              <a:rPr sz="896" spc="-5" dirty="0">
                <a:solidFill>
                  <a:srgbClr val="572C1C"/>
                </a:solidFill>
                <a:latin typeface="Arial"/>
                <a:cs typeface="Arial"/>
              </a:rPr>
              <a:t>r</a:t>
            </a:r>
            <a:r>
              <a:rPr sz="896" dirty="0">
                <a:solidFill>
                  <a:srgbClr val="572C1C"/>
                </a:solidFill>
                <a:latin typeface="Arial"/>
                <a:cs typeface="Arial"/>
              </a:rPr>
              <a:t>ac</a:t>
            </a:r>
            <a:r>
              <a:rPr sz="896" spc="-5" dirty="0">
                <a:solidFill>
                  <a:srgbClr val="572C1C"/>
                </a:solidFill>
                <a:latin typeface="Arial"/>
                <a:cs typeface="Arial"/>
              </a:rPr>
              <a:t>t</a:t>
            </a:r>
            <a:r>
              <a:rPr sz="896" dirty="0">
                <a:solidFill>
                  <a:srgbClr val="572C1C"/>
                </a:solidFill>
                <a:latin typeface="Arial"/>
                <a:cs typeface="Arial"/>
              </a:rPr>
              <a:t>ion</a:t>
            </a:r>
            <a:endParaRPr sz="896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55507" y="2108768"/>
            <a:ext cx="896563" cy="7417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3" name="object 23"/>
          <p:cNvSpPr/>
          <p:nvPr/>
        </p:nvSpPr>
        <p:spPr>
          <a:xfrm>
            <a:off x="6284022" y="2108835"/>
            <a:ext cx="766837" cy="7659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788559" y="2605866"/>
            <a:ext cx="991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3">
              <a:lnSpc>
                <a:spcPts val="870"/>
              </a:lnSpc>
            </a:pPr>
            <a:fld id="{81D60167-4931-47E6-BA6A-407CBD079E47}" type="slidenum">
              <a:rPr/>
              <a:pPr marL="13393">
                <a:lnSpc>
                  <a:spcPts val="870"/>
                </a:lnSpc>
              </a:pPr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72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9850" y="414293"/>
            <a:ext cx="6306145" cy="375756"/>
          </a:xfrm>
          <a:prstGeom prst="rect">
            <a:avLst/>
          </a:prstGeom>
        </p:spPr>
        <p:txBody>
          <a:bodyPr vert="horz" wrap="square" lIns="0" tIns="6362" rIns="0" bIns="0" rtlCol="0">
            <a:spAutoFit/>
          </a:bodyPr>
          <a:lstStyle/>
          <a:p>
            <a:pPr marL="6697">
              <a:spcBef>
                <a:spcPts val="50"/>
              </a:spcBef>
            </a:pPr>
            <a:r>
              <a:rPr lang="en-US" spc="-3" dirty="0"/>
              <a:t>Cloud offering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404167" y="2788005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678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" name="object 4"/>
          <p:cNvSpPr/>
          <p:nvPr/>
        </p:nvSpPr>
        <p:spPr>
          <a:xfrm>
            <a:off x="4541059" y="2788005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678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" name="object 5"/>
          <p:cNvSpPr/>
          <p:nvPr/>
        </p:nvSpPr>
        <p:spPr>
          <a:xfrm>
            <a:off x="4678018" y="2788005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678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" name="object 6"/>
          <p:cNvSpPr/>
          <p:nvPr/>
        </p:nvSpPr>
        <p:spPr>
          <a:xfrm>
            <a:off x="2207396" y="2791554"/>
            <a:ext cx="2194359" cy="0"/>
          </a:xfrm>
          <a:custGeom>
            <a:avLst/>
            <a:gdLst/>
            <a:ahLst/>
            <a:cxnLst/>
            <a:rect l="l" t="t" r="r" b="b"/>
            <a:pathLst>
              <a:path w="4161154">
                <a:moveTo>
                  <a:pt x="0" y="0"/>
                </a:moveTo>
                <a:lnTo>
                  <a:pt x="4161154" y="0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" name="object 7"/>
          <p:cNvSpPr/>
          <p:nvPr/>
        </p:nvSpPr>
        <p:spPr>
          <a:xfrm>
            <a:off x="4700587" y="2791554"/>
            <a:ext cx="2194359" cy="0"/>
          </a:xfrm>
          <a:custGeom>
            <a:avLst/>
            <a:gdLst/>
            <a:ahLst/>
            <a:cxnLst/>
            <a:rect l="l" t="t" r="r" b="b"/>
            <a:pathLst>
              <a:path w="4161154">
                <a:moveTo>
                  <a:pt x="0" y="0"/>
                </a:moveTo>
                <a:lnTo>
                  <a:pt x="4161154" y="0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8" name="object 8"/>
          <p:cNvSpPr/>
          <p:nvPr/>
        </p:nvSpPr>
        <p:spPr>
          <a:xfrm>
            <a:off x="4544675" y="2391526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806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9" name="object 9"/>
          <p:cNvSpPr/>
          <p:nvPr/>
        </p:nvSpPr>
        <p:spPr>
          <a:xfrm>
            <a:off x="6888986" y="2391526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806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0" name="object 10"/>
          <p:cNvSpPr/>
          <p:nvPr/>
        </p:nvSpPr>
        <p:spPr>
          <a:xfrm>
            <a:off x="2208602" y="2391526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806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1" name="object 11"/>
          <p:cNvSpPr/>
          <p:nvPr/>
        </p:nvSpPr>
        <p:spPr>
          <a:xfrm>
            <a:off x="4051689" y="1470050"/>
            <a:ext cx="1107325" cy="97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2" name="object 12"/>
          <p:cNvSpPr/>
          <p:nvPr/>
        </p:nvSpPr>
        <p:spPr>
          <a:xfrm>
            <a:off x="6521105" y="1593882"/>
            <a:ext cx="715603" cy="800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3" name="object 13"/>
          <p:cNvSpPr/>
          <p:nvPr/>
        </p:nvSpPr>
        <p:spPr>
          <a:xfrm>
            <a:off x="1678781" y="1695078"/>
            <a:ext cx="1021534" cy="721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4" name="object 14"/>
          <p:cNvSpPr/>
          <p:nvPr/>
        </p:nvSpPr>
        <p:spPr>
          <a:xfrm>
            <a:off x="4164806" y="2518908"/>
            <a:ext cx="759604" cy="608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5" name="object 15"/>
          <p:cNvSpPr/>
          <p:nvPr/>
        </p:nvSpPr>
        <p:spPr>
          <a:xfrm>
            <a:off x="3504054" y="3127322"/>
            <a:ext cx="2070527" cy="1653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6" name="object 16"/>
          <p:cNvSpPr/>
          <p:nvPr/>
        </p:nvSpPr>
        <p:spPr>
          <a:xfrm>
            <a:off x="3501510" y="3124810"/>
            <a:ext cx="2075817" cy="1658913"/>
          </a:xfrm>
          <a:custGeom>
            <a:avLst/>
            <a:gdLst/>
            <a:ahLst/>
            <a:cxnLst/>
            <a:rect l="l" t="t" r="r" b="b"/>
            <a:pathLst>
              <a:path w="3936365" h="3145790">
                <a:moveTo>
                  <a:pt x="0" y="3145408"/>
                </a:moveTo>
                <a:lnTo>
                  <a:pt x="3935857" y="3145408"/>
                </a:lnTo>
                <a:lnTo>
                  <a:pt x="3935857" y="0"/>
                </a:lnTo>
                <a:lnTo>
                  <a:pt x="0" y="0"/>
                </a:lnTo>
                <a:lnTo>
                  <a:pt x="0" y="31454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7" name="object 17"/>
          <p:cNvSpPr/>
          <p:nvPr/>
        </p:nvSpPr>
        <p:spPr>
          <a:xfrm>
            <a:off x="3610406" y="3209531"/>
            <a:ext cx="1785424" cy="10111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8" name="object 18"/>
          <p:cNvSpPr/>
          <p:nvPr/>
        </p:nvSpPr>
        <p:spPr>
          <a:xfrm>
            <a:off x="1699141" y="1142821"/>
            <a:ext cx="1000571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9" name="object 19"/>
          <p:cNvSpPr/>
          <p:nvPr/>
        </p:nvSpPr>
        <p:spPr>
          <a:xfrm>
            <a:off x="1711999" y="1156483"/>
            <a:ext cx="1001375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0" name="object 20"/>
          <p:cNvSpPr txBox="1"/>
          <p:nvPr/>
        </p:nvSpPr>
        <p:spPr>
          <a:xfrm>
            <a:off x="1958124" y="1175169"/>
            <a:ext cx="49559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b="1" dirty="0">
                <a:latin typeface="Arial"/>
                <a:cs typeface="Arial"/>
              </a:rPr>
              <a:t>Pu</a:t>
            </a:r>
            <a:r>
              <a:rPr sz="1266" b="1" spc="-5" dirty="0">
                <a:latin typeface="Arial"/>
                <a:cs typeface="Arial"/>
              </a:rPr>
              <a:t>b</a:t>
            </a:r>
            <a:r>
              <a:rPr sz="1266" b="1" dirty="0">
                <a:latin typeface="Arial"/>
                <a:cs typeface="Arial"/>
              </a:rPr>
              <a:t>li</a:t>
            </a:r>
            <a:r>
              <a:rPr sz="1266" b="1" spc="-3" dirty="0">
                <a:latin typeface="Arial"/>
                <a:cs typeface="Arial"/>
              </a:rPr>
              <a:t>c</a:t>
            </a:r>
            <a:endParaRPr sz="1266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39434" y="1142821"/>
            <a:ext cx="1001375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2" name="object 22"/>
          <p:cNvSpPr/>
          <p:nvPr/>
        </p:nvSpPr>
        <p:spPr>
          <a:xfrm>
            <a:off x="4053095" y="1156483"/>
            <a:ext cx="1001375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3" name="object 23"/>
          <p:cNvSpPr txBox="1"/>
          <p:nvPr/>
        </p:nvSpPr>
        <p:spPr>
          <a:xfrm>
            <a:off x="4156837" y="1175169"/>
            <a:ext cx="78123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b="1" spc="-3" dirty="0">
                <a:latin typeface="Arial"/>
                <a:cs typeface="Arial"/>
              </a:rPr>
              <a:t>Dedicated</a:t>
            </a:r>
            <a:endParaRPr sz="1266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78922" y="1142821"/>
            <a:ext cx="1113889" cy="265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5" name="object 25"/>
          <p:cNvSpPr/>
          <p:nvPr/>
        </p:nvSpPr>
        <p:spPr>
          <a:xfrm>
            <a:off x="6391780" y="1156483"/>
            <a:ext cx="1114693" cy="265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6" name="object 26"/>
          <p:cNvSpPr txBox="1"/>
          <p:nvPr/>
        </p:nvSpPr>
        <p:spPr>
          <a:xfrm>
            <a:off x="6406114" y="1078729"/>
            <a:ext cx="9090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marR="2679" indent="213625">
              <a:spcBef>
                <a:spcPts val="53"/>
              </a:spcBef>
            </a:pPr>
            <a:r>
              <a:rPr lang="en-US" sz="1266" b="1" spc="-3" dirty="0">
                <a:latin typeface="Arial"/>
                <a:cs typeface="Arial"/>
              </a:rPr>
              <a:t>Private</a:t>
            </a:r>
            <a:endParaRPr sz="1266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88559" y="2605866"/>
            <a:ext cx="991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3">
              <a:lnSpc>
                <a:spcPts val="870"/>
              </a:lnSpc>
            </a:pPr>
            <a:fld id="{81D60167-4931-47E6-BA6A-407CBD079E47}" type="slidenum">
              <a:rPr/>
              <a:pPr marL="13393">
                <a:lnSpc>
                  <a:spcPts val="870"/>
                </a:lnSpc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6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26831" y="4963820"/>
            <a:ext cx="137159" cy="148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9299" y="1110044"/>
          <a:ext cx="7734775" cy="3681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6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6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92785" y="1135666"/>
            <a:ext cx="1227106" cy="222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6" name="object 6"/>
          <p:cNvSpPr/>
          <p:nvPr/>
        </p:nvSpPr>
        <p:spPr>
          <a:xfrm>
            <a:off x="2116169" y="1135666"/>
            <a:ext cx="710755" cy="222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7" name="object 7"/>
          <p:cNvSpPr/>
          <p:nvPr/>
        </p:nvSpPr>
        <p:spPr>
          <a:xfrm>
            <a:off x="4221574" y="1135666"/>
            <a:ext cx="724091" cy="222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8" name="object 8"/>
          <p:cNvSpPr/>
          <p:nvPr/>
        </p:nvSpPr>
        <p:spPr>
          <a:xfrm>
            <a:off x="5613940" y="1135666"/>
            <a:ext cx="849887" cy="222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9" name="object 9"/>
          <p:cNvSpPr/>
          <p:nvPr/>
        </p:nvSpPr>
        <p:spPr>
          <a:xfrm>
            <a:off x="5613940" y="1341177"/>
            <a:ext cx="832104" cy="223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0" name="object 10"/>
          <p:cNvSpPr/>
          <p:nvPr/>
        </p:nvSpPr>
        <p:spPr>
          <a:xfrm>
            <a:off x="7071741" y="1135666"/>
            <a:ext cx="1267778" cy="222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1" name="object 11"/>
          <p:cNvSpPr/>
          <p:nvPr/>
        </p:nvSpPr>
        <p:spPr>
          <a:xfrm>
            <a:off x="792785" y="1618297"/>
            <a:ext cx="627021" cy="173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2" name="object 12"/>
          <p:cNvSpPr/>
          <p:nvPr/>
        </p:nvSpPr>
        <p:spPr>
          <a:xfrm>
            <a:off x="2116169" y="1618297"/>
            <a:ext cx="853154" cy="173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3" name="object 13"/>
          <p:cNvSpPr/>
          <p:nvPr/>
        </p:nvSpPr>
        <p:spPr>
          <a:xfrm>
            <a:off x="4221574" y="1618297"/>
            <a:ext cx="914819" cy="173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4" name="object 14"/>
          <p:cNvSpPr/>
          <p:nvPr/>
        </p:nvSpPr>
        <p:spPr>
          <a:xfrm>
            <a:off x="5613940" y="1618297"/>
            <a:ext cx="968978" cy="1737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5" name="object 15"/>
          <p:cNvSpPr/>
          <p:nvPr/>
        </p:nvSpPr>
        <p:spPr>
          <a:xfrm>
            <a:off x="7071742" y="1618297"/>
            <a:ext cx="472058" cy="1737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6" name="object 16"/>
          <p:cNvSpPr/>
          <p:nvPr/>
        </p:nvSpPr>
        <p:spPr>
          <a:xfrm>
            <a:off x="792785" y="1926908"/>
            <a:ext cx="529047" cy="173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7" name="object 17"/>
          <p:cNvSpPr/>
          <p:nvPr/>
        </p:nvSpPr>
        <p:spPr>
          <a:xfrm>
            <a:off x="2116169" y="1926908"/>
            <a:ext cx="648967" cy="1737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8" name="object 18"/>
          <p:cNvSpPr/>
          <p:nvPr/>
        </p:nvSpPr>
        <p:spPr>
          <a:xfrm>
            <a:off x="4221575" y="1926908"/>
            <a:ext cx="808825" cy="1737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9" name="object 19"/>
          <p:cNvSpPr/>
          <p:nvPr/>
        </p:nvSpPr>
        <p:spPr>
          <a:xfrm>
            <a:off x="5613940" y="1926908"/>
            <a:ext cx="1140238" cy="1737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0" name="object 20"/>
          <p:cNvSpPr/>
          <p:nvPr/>
        </p:nvSpPr>
        <p:spPr>
          <a:xfrm>
            <a:off x="7071741" y="1926908"/>
            <a:ext cx="356616" cy="1737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1" name="object 21"/>
          <p:cNvSpPr/>
          <p:nvPr/>
        </p:nvSpPr>
        <p:spPr>
          <a:xfrm>
            <a:off x="792785" y="2235231"/>
            <a:ext cx="760666" cy="1737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2" name="object 22"/>
          <p:cNvSpPr/>
          <p:nvPr/>
        </p:nvSpPr>
        <p:spPr>
          <a:xfrm>
            <a:off x="2116169" y="2235231"/>
            <a:ext cx="941746" cy="1737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3" name="object 23"/>
          <p:cNvSpPr/>
          <p:nvPr/>
        </p:nvSpPr>
        <p:spPr>
          <a:xfrm>
            <a:off x="4221574" y="2235231"/>
            <a:ext cx="779564" cy="173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4" name="object 24"/>
          <p:cNvSpPr/>
          <p:nvPr/>
        </p:nvSpPr>
        <p:spPr>
          <a:xfrm>
            <a:off x="4221575" y="2395023"/>
            <a:ext cx="759047" cy="1739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5" name="object 25"/>
          <p:cNvSpPr/>
          <p:nvPr/>
        </p:nvSpPr>
        <p:spPr>
          <a:xfrm>
            <a:off x="5613940" y="2235231"/>
            <a:ext cx="855878" cy="1737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6" name="object 26"/>
          <p:cNvSpPr/>
          <p:nvPr/>
        </p:nvSpPr>
        <p:spPr>
          <a:xfrm>
            <a:off x="7071741" y="2235231"/>
            <a:ext cx="1323975" cy="1737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7" name="object 27"/>
          <p:cNvSpPr/>
          <p:nvPr/>
        </p:nvSpPr>
        <p:spPr>
          <a:xfrm>
            <a:off x="792784" y="2624138"/>
            <a:ext cx="550355" cy="173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8" name="object 28"/>
          <p:cNvSpPr/>
          <p:nvPr/>
        </p:nvSpPr>
        <p:spPr>
          <a:xfrm>
            <a:off x="2116169" y="2624138"/>
            <a:ext cx="942974" cy="1737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9" name="object 29"/>
          <p:cNvSpPr/>
          <p:nvPr/>
        </p:nvSpPr>
        <p:spPr>
          <a:xfrm>
            <a:off x="4221575" y="2624138"/>
            <a:ext cx="1265968" cy="1737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0" name="object 30"/>
          <p:cNvSpPr/>
          <p:nvPr/>
        </p:nvSpPr>
        <p:spPr>
          <a:xfrm>
            <a:off x="5613940" y="2624138"/>
            <a:ext cx="1116330" cy="1737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1" name="object 31"/>
          <p:cNvSpPr/>
          <p:nvPr/>
        </p:nvSpPr>
        <p:spPr>
          <a:xfrm>
            <a:off x="7071742" y="2624138"/>
            <a:ext cx="888968" cy="1737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2" name="object 32"/>
          <p:cNvSpPr/>
          <p:nvPr/>
        </p:nvSpPr>
        <p:spPr>
          <a:xfrm>
            <a:off x="792784" y="2932233"/>
            <a:ext cx="712889" cy="1739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3" name="object 33"/>
          <p:cNvSpPr/>
          <p:nvPr/>
        </p:nvSpPr>
        <p:spPr>
          <a:xfrm>
            <a:off x="2116169" y="2932233"/>
            <a:ext cx="671398" cy="1739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4" name="object 34"/>
          <p:cNvSpPr/>
          <p:nvPr/>
        </p:nvSpPr>
        <p:spPr>
          <a:xfrm>
            <a:off x="4221575" y="2932233"/>
            <a:ext cx="950566" cy="17396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5" name="object 35"/>
          <p:cNvSpPr/>
          <p:nvPr/>
        </p:nvSpPr>
        <p:spPr>
          <a:xfrm>
            <a:off x="5613940" y="2932233"/>
            <a:ext cx="563470" cy="1739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6" name="object 36"/>
          <p:cNvSpPr/>
          <p:nvPr/>
        </p:nvSpPr>
        <p:spPr>
          <a:xfrm>
            <a:off x="7071741" y="2932233"/>
            <a:ext cx="260604" cy="1739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7" name="object 37"/>
          <p:cNvSpPr/>
          <p:nvPr/>
        </p:nvSpPr>
        <p:spPr>
          <a:xfrm>
            <a:off x="792785" y="3241071"/>
            <a:ext cx="566928" cy="1737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8" name="object 38"/>
          <p:cNvSpPr/>
          <p:nvPr/>
        </p:nvSpPr>
        <p:spPr>
          <a:xfrm>
            <a:off x="2116169" y="3241071"/>
            <a:ext cx="2024634" cy="1737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9" name="object 39"/>
          <p:cNvSpPr/>
          <p:nvPr/>
        </p:nvSpPr>
        <p:spPr>
          <a:xfrm>
            <a:off x="4221575" y="3241071"/>
            <a:ext cx="707860" cy="17373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0" name="object 40"/>
          <p:cNvSpPr/>
          <p:nvPr/>
        </p:nvSpPr>
        <p:spPr>
          <a:xfrm>
            <a:off x="5613940" y="3241071"/>
            <a:ext cx="841019" cy="1737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1" name="object 41"/>
          <p:cNvSpPr/>
          <p:nvPr/>
        </p:nvSpPr>
        <p:spPr>
          <a:xfrm>
            <a:off x="7071741" y="3241071"/>
            <a:ext cx="722947" cy="1737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2" name="object 42"/>
          <p:cNvSpPr/>
          <p:nvPr/>
        </p:nvSpPr>
        <p:spPr>
          <a:xfrm>
            <a:off x="2116168" y="3549682"/>
            <a:ext cx="1938719" cy="1737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3" name="object 43"/>
          <p:cNvSpPr/>
          <p:nvPr/>
        </p:nvSpPr>
        <p:spPr>
          <a:xfrm>
            <a:off x="7071741" y="3549682"/>
            <a:ext cx="1323404" cy="1737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4" name="object 44"/>
          <p:cNvSpPr/>
          <p:nvPr/>
        </p:nvSpPr>
        <p:spPr>
          <a:xfrm>
            <a:off x="2116169" y="3898297"/>
            <a:ext cx="1245775" cy="17373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5" name="object 45"/>
          <p:cNvSpPr/>
          <p:nvPr/>
        </p:nvSpPr>
        <p:spPr>
          <a:xfrm>
            <a:off x="7071741" y="3898297"/>
            <a:ext cx="816721" cy="17373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6" name="object 46"/>
          <p:cNvSpPr/>
          <p:nvPr/>
        </p:nvSpPr>
        <p:spPr>
          <a:xfrm>
            <a:off x="2116168" y="4206926"/>
            <a:ext cx="903494" cy="17373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7" name="object 47"/>
          <p:cNvSpPr/>
          <p:nvPr/>
        </p:nvSpPr>
        <p:spPr>
          <a:xfrm>
            <a:off x="2116169" y="4515307"/>
            <a:ext cx="1164240" cy="17373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8" name="object 2"/>
          <p:cNvSpPr txBox="1">
            <a:spLocks/>
          </p:cNvSpPr>
          <p:nvPr/>
        </p:nvSpPr>
        <p:spPr>
          <a:xfrm>
            <a:off x="757826" y="467284"/>
            <a:ext cx="36423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1" kern="0" spc="-45" dirty="0">
                <a:solidFill>
                  <a:sysClr val="windowText" lastClr="000000"/>
                </a:solidFill>
                <a:latin typeface="Tahoma" charset="0"/>
                <a:ea typeface="Tahoma" charset="0"/>
                <a:cs typeface="Tahoma" charset="0"/>
              </a:rPr>
              <a:t>What is available</a:t>
            </a:r>
            <a:endParaRPr lang="en-US" sz="2400" b="1" kern="0" spc="-85" dirty="0">
              <a:solidFill>
                <a:sysClr val="windowText" lastClr="0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7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279" y="467284"/>
            <a:ext cx="83205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/>
              <a:t>Watson</a:t>
            </a:r>
            <a:r>
              <a:rPr sz="1800" spc="-270" dirty="0"/>
              <a:t> </a:t>
            </a:r>
            <a:r>
              <a:rPr sz="1800" spc="-40" dirty="0"/>
              <a:t>APIs</a:t>
            </a:r>
            <a:r>
              <a:rPr lang="en-US" sz="1800" spc="-40" dirty="0"/>
              <a:t> - </a:t>
            </a:r>
            <a:r>
              <a:rPr lang="en-IN"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https://www.ibm.com/watson/developercloud</a:t>
            </a:r>
            <a:r>
              <a:rPr lang="en-IN"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 </a:t>
            </a:r>
            <a:endParaRPr sz="1800"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366279" y="895350"/>
            <a:ext cx="8320521" cy="376064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lang="en-US" sz="1400" b="1" spc="-100" dirty="0">
                <a:latin typeface="Tahoma"/>
                <a:cs typeface="Tahoma"/>
              </a:rPr>
              <a:t>AI Assistant</a:t>
            </a:r>
            <a:r>
              <a:rPr lang="en-US" b="1" spc="-100" dirty="0">
                <a:latin typeface="Tahoma"/>
                <a:cs typeface="Tahoma"/>
              </a:rPr>
              <a:t> </a:t>
            </a:r>
            <a:r>
              <a:rPr lang="en-US" sz="1400" spc="-100" dirty="0">
                <a:latin typeface="Tahoma"/>
                <a:cs typeface="Tahoma"/>
              </a:rPr>
              <a:t>– Watson Assistant</a:t>
            </a:r>
            <a:endParaRPr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lang="en-US" sz="1200" spc="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b="1" spc="10" dirty="0">
                <a:latin typeface="Tahoma"/>
                <a:cs typeface="Tahoma"/>
              </a:rPr>
              <a:t>Empathy</a:t>
            </a:r>
            <a:r>
              <a:rPr lang="en-US" sz="1400" spc="10" dirty="0">
                <a:latin typeface="Tahoma"/>
                <a:cs typeface="Tahoma"/>
              </a:rPr>
              <a:t> – Personality Insights, Tone Analyzer</a:t>
            </a: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lang="en-US" sz="1200" spc="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b="1" spc="10" dirty="0">
                <a:latin typeface="Tahoma"/>
                <a:cs typeface="Tahoma"/>
              </a:rPr>
              <a:t>Discovery</a:t>
            </a:r>
            <a:r>
              <a:rPr lang="en-US" sz="1400" spc="10" dirty="0">
                <a:latin typeface="Tahoma"/>
                <a:cs typeface="Tahoma"/>
              </a:rPr>
              <a:t> – Discovery, Discovery News, Natural Language Understanding, Knowledge Studio</a:t>
            </a: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lang="en-US" sz="1200" spc="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b="1" spc="10" dirty="0">
                <a:latin typeface="Tahoma"/>
                <a:cs typeface="Tahoma"/>
              </a:rPr>
              <a:t>Vision</a:t>
            </a:r>
            <a:r>
              <a:rPr lang="en-US" sz="1400" spc="10" dirty="0">
                <a:latin typeface="Tahoma"/>
                <a:cs typeface="Tahoma"/>
              </a:rPr>
              <a:t> – Visual Recognition</a:t>
            </a: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lang="en-US" sz="1200" spc="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b="1" spc="10" dirty="0">
                <a:latin typeface="Tahoma"/>
                <a:cs typeface="Tahoma"/>
              </a:rPr>
              <a:t>Language</a:t>
            </a:r>
            <a:r>
              <a:rPr lang="en-US" sz="1400" spc="10" dirty="0">
                <a:latin typeface="Tahoma"/>
                <a:cs typeface="Tahoma"/>
              </a:rPr>
              <a:t> – Language Translator, Natural Language Classifier</a:t>
            </a: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lang="en-US" sz="1200" spc="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b="1" spc="10" dirty="0">
                <a:latin typeface="Tahoma"/>
                <a:cs typeface="Tahoma"/>
              </a:rPr>
              <a:t>Speech</a:t>
            </a:r>
            <a:r>
              <a:rPr lang="en-US" sz="1400" spc="10" dirty="0">
                <a:latin typeface="Tahoma"/>
                <a:cs typeface="Tahoma"/>
              </a:rPr>
              <a:t> – Speech to Text, Text to Speech</a:t>
            </a: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lang="en-US" sz="1200" spc="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b="1" spc="10" dirty="0">
                <a:latin typeface="Tahoma"/>
                <a:cs typeface="Tahoma"/>
              </a:rPr>
              <a:t>Data</a:t>
            </a:r>
            <a:r>
              <a:rPr lang="en-US" sz="1400" spc="10" dirty="0">
                <a:latin typeface="Tahoma"/>
                <a:cs typeface="Tahoma"/>
              </a:rPr>
              <a:t> – Watson Studio, Watson Machine Learning, Watson Knowledge Catalog</a:t>
            </a:r>
          </a:p>
        </p:txBody>
      </p:sp>
      <p:sp>
        <p:nvSpPr>
          <p:cNvPr id="7" name="object 7"/>
          <p:cNvSpPr/>
          <p:nvPr/>
        </p:nvSpPr>
        <p:spPr>
          <a:xfrm>
            <a:off x="6659244" y="3391559"/>
            <a:ext cx="2484754" cy="1407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13</a:t>
            </a:fld>
            <a:endParaRPr spc="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54905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0" dirty="0"/>
              <a:t>IBM Cloud </a:t>
            </a:r>
            <a:r>
              <a:rPr lang="en-US" spc="-75" dirty="0"/>
              <a:t>Architecture</a:t>
            </a:r>
            <a:endParaRPr spc="-75" dirty="0"/>
          </a:p>
        </p:txBody>
      </p:sp>
      <p:sp>
        <p:nvSpPr>
          <p:cNvPr id="3" name="object 3"/>
          <p:cNvSpPr/>
          <p:nvPr/>
        </p:nvSpPr>
        <p:spPr>
          <a:xfrm>
            <a:off x="2367279" y="996950"/>
            <a:ext cx="4170451" cy="4146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1017" y="1259484"/>
            <a:ext cx="1667510" cy="10055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30" dirty="0">
                <a:latin typeface="Arial" charset="0"/>
                <a:ea typeface="Arial" charset="0"/>
                <a:cs typeface="Arial" charset="0"/>
              </a:rPr>
              <a:t>Users </a:t>
            </a:r>
            <a:r>
              <a:rPr sz="1600" spc="40" dirty="0">
                <a:latin typeface="Arial" charset="0"/>
                <a:ea typeface="Arial" charset="0"/>
                <a:cs typeface="Arial" charset="0"/>
              </a:rPr>
              <a:t>access</a:t>
            </a:r>
            <a:r>
              <a:rPr sz="1600" spc="-35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5" dirty="0"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en-US" sz="1600" spc="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application </a:t>
            </a:r>
            <a:r>
              <a:rPr sz="1600" spc="15" dirty="0">
                <a:latin typeface="Arial" charset="0"/>
                <a:ea typeface="Arial" charset="0"/>
                <a:cs typeface="Arial" charset="0"/>
              </a:rPr>
              <a:t>from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web </a:t>
            </a:r>
            <a:r>
              <a:rPr sz="1600" spc="10" dirty="0">
                <a:latin typeface="Arial" charset="0"/>
                <a:ea typeface="Arial" charset="0"/>
                <a:cs typeface="Arial" charset="0"/>
              </a:rPr>
              <a:t>or</a:t>
            </a:r>
            <a:r>
              <a:rPr lang="en-US" sz="1600" spc="-3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5" dirty="0">
                <a:latin typeface="Arial" charset="0"/>
                <a:ea typeface="Arial" charset="0"/>
                <a:cs typeface="Arial" charset="0"/>
              </a:rPr>
              <a:t>mobile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14</a:t>
            </a:fld>
            <a:endParaRPr spc="40" dirty="0"/>
          </a:p>
        </p:txBody>
      </p:sp>
      <p:sp>
        <p:nvSpPr>
          <p:cNvPr id="5" name="object 5"/>
          <p:cNvSpPr txBox="1"/>
          <p:nvPr/>
        </p:nvSpPr>
        <p:spPr>
          <a:xfrm>
            <a:off x="6903567" y="1229715"/>
            <a:ext cx="1827530" cy="2707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87325">
              <a:lnSpc>
                <a:spcPct val="100699"/>
              </a:lnSpc>
              <a:spcBef>
                <a:spcPts val="85"/>
              </a:spcBef>
            </a:pPr>
            <a:r>
              <a:rPr sz="1600" spc="10" dirty="0">
                <a:latin typeface="Arial" charset="0"/>
                <a:ea typeface="Arial" charset="0"/>
                <a:cs typeface="Arial" charset="0"/>
              </a:rPr>
              <a:t>Manage </a:t>
            </a:r>
            <a:r>
              <a:rPr sz="1600" spc="5" dirty="0">
                <a:latin typeface="Arial" charset="0"/>
                <a:ea typeface="Arial" charset="0"/>
                <a:cs typeface="Arial" charset="0"/>
              </a:rPr>
              <a:t>your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app  with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web</a:t>
            </a:r>
            <a:r>
              <a:rPr lang="en-US" sz="1600" spc="3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-35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browser</a:t>
            </a:r>
            <a:r>
              <a:rPr lang="en-US" sz="1600" spc="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10" dirty="0">
                <a:latin typeface="Arial" charset="0"/>
                <a:ea typeface="Arial" charset="0"/>
                <a:cs typeface="Arial" charset="0"/>
              </a:rPr>
              <a:t>or</a:t>
            </a:r>
            <a:r>
              <a:rPr sz="1600" spc="-13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15" dirty="0">
                <a:latin typeface="Arial" charset="0"/>
                <a:ea typeface="Arial" charset="0"/>
                <a:cs typeface="Arial" charset="0"/>
              </a:rPr>
              <a:t>CLI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12700" marR="5080">
              <a:lnSpc>
                <a:spcPct val="99800"/>
              </a:lnSpc>
              <a:spcBef>
                <a:spcPts val="1920"/>
              </a:spcBef>
            </a:pPr>
            <a:r>
              <a:rPr sz="1600" spc="50" dirty="0">
                <a:latin typeface="Arial" charset="0"/>
                <a:ea typeface="Arial" charset="0"/>
                <a:cs typeface="Arial" charset="0"/>
              </a:rPr>
              <a:t>Build</a:t>
            </a:r>
            <a:r>
              <a:rPr sz="1600" spc="-15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40" dirty="0">
                <a:latin typeface="Arial" charset="0"/>
                <a:ea typeface="Arial" charset="0"/>
                <a:cs typeface="Arial" charset="0"/>
              </a:rPr>
              <a:t>local</a:t>
            </a:r>
            <a:r>
              <a:rPr sz="1600" spc="-14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sz="1600" spc="-14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text  editor </a:t>
            </a:r>
            <a:r>
              <a:rPr sz="1600" spc="10" dirty="0">
                <a:latin typeface="Arial" charset="0"/>
                <a:ea typeface="Arial" charset="0"/>
                <a:cs typeface="Arial" charset="0"/>
              </a:rPr>
              <a:t>or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Eclipse,  </a:t>
            </a:r>
            <a:r>
              <a:rPr sz="1600" spc="15" dirty="0">
                <a:latin typeface="Arial" charset="0"/>
                <a:ea typeface="Arial" charset="0"/>
                <a:cs typeface="Arial" charset="0"/>
              </a:rPr>
              <a:t>then</a:t>
            </a:r>
            <a:r>
              <a:rPr sz="1600" spc="-13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deploy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12700" marR="45720">
              <a:lnSpc>
                <a:spcPct val="99800"/>
              </a:lnSpc>
              <a:spcBef>
                <a:spcPts val="1914"/>
              </a:spcBef>
            </a:pPr>
            <a:r>
              <a:rPr sz="1600" spc="-5" dirty="0">
                <a:latin typeface="Arial" charset="0"/>
                <a:ea typeface="Arial" charset="0"/>
                <a:cs typeface="Arial" charset="0"/>
              </a:rPr>
              <a:t>Or…</a:t>
            </a:r>
            <a:r>
              <a:rPr sz="1600" spc="-15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5" dirty="0">
                <a:latin typeface="Arial" charset="0"/>
                <a:ea typeface="Arial" charset="0"/>
                <a:cs typeface="Arial" charset="0"/>
              </a:rPr>
              <a:t>build</a:t>
            </a:r>
            <a:r>
              <a:rPr sz="1600" spc="-15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sz="1600" spc="-15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web  UI </a:t>
            </a:r>
            <a:r>
              <a:rPr sz="1600" spc="15" dirty="0">
                <a:latin typeface="Arial" charset="0"/>
                <a:ea typeface="Arial" charset="0"/>
                <a:cs typeface="Arial" charset="0"/>
              </a:rPr>
              <a:t>on </a:t>
            </a:r>
            <a:r>
              <a:rPr sz="1600" spc="10" dirty="0">
                <a:latin typeface="Arial" charset="0"/>
                <a:ea typeface="Arial" charset="0"/>
                <a:cs typeface="Arial" charset="0"/>
              </a:rPr>
              <a:t>DevOps</a:t>
            </a:r>
            <a:r>
              <a:rPr sz="1600" spc="-1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dirty="0">
                <a:latin typeface="Arial" charset="0"/>
                <a:ea typeface="Arial" charset="0"/>
                <a:cs typeface="Arial" charset="0"/>
              </a:rPr>
              <a:t>Toolchains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143" y="471554"/>
            <a:ext cx="4519657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75" dirty="0"/>
              <a:t>IBM Cloud</a:t>
            </a:r>
            <a:r>
              <a:rPr spc="-75" dirty="0"/>
              <a:t> </a:t>
            </a:r>
            <a:r>
              <a:rPr spc="-90" dirty="0"/>
              <a:t>Application</a:t>
            </a:r>
            <a:r>
              <a:rPr spc="-356" dirty="0"/>
              <a:t> </a:t>
            </a:r>
            <a:r>
              <a:rPr spc="-53" dirty="0"/>
              <a:t>Lifecycle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75582" y="1401642"/>
            <a:ext cx="2949416" cy="16510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buAutoNum type="arabicPeriod"/>
              <a:tabLst>
                <a:tab pos="221456" algn="l"/>
              </a:tabLst>
            </a:pPr>
            <a:r>
              <a:rPr sz="1500" spc="-56" dirty="0">
                <a:latin typeface="Arial" charset="0"/>
                <a:ea typeface="Arial" charset="0"/>
                <a:cs typeface="Arial" charset="0"/>
              </a:rPr>
              <a:t>Upload application</a:t>
            </a:r>
            <a:r>
              <a:rPr sz="1500" spc="-17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60" dirty="0">
                <a:latin typeface="Arial" charset="0"/>
                <a:ea typeface="Arial" charset="0"/>
                <a:cs typeface="Arial" charset="0"/>
              </a:rPr>
              <a:t>components  </a:t>
            </a:r>
            <a:r>
              <a:rPr sz="1500" spc="-64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500" spc="-12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45" dirty="0">
                <a:latin typeface="Arial" charset="0"/>
                <a:ea typeface="Arial" charset="0"/>
                <a:cs typeface="Arial" charset="0"/>
              </a:rPr>
              <a:t>metadata</a:t>
            </a:r>
            <a:endParaRPr sz="1500" dirty="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49" dirty="0">
                <a:latin typeface="Arial" charset="0"/>
                <a:ea typeface="Arial" charset="0"/>
                <a:cs typeface="Arial" charset="0"/>
              </a:rPr>
              <a:t>Create </a:t>
            </a:r>
            <a:r>
              <a:rPr sz="1500" spc="-64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sz="1500" spc="-75" dirty="0">
                <a:latin typeface="Arial" charset="0"/>
                <a:ea typeface="Arial" charset="0"/>
                <a:cs typeface="Arial" charset="0"/>
              </a:rPr>
              <a:t>bind</a:t>
            </a:r>
            <a:r>
              <a:rPr sz="1500" spc="-25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38" dirty="0">
                <a:latin typeface="Arial" charset="0"/>
                <a:ea typeface="Arial" charset="0"/>
                <a:cs typeface="Arial" charset="0"/>
              </a:rPr>
              <a:t>services</a:t>
            </a:r>
            <a:endParaRPr sz="1500" dirty="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38" dirty="0">
                <a:latin typeface="Arial" charset="0"/>
                <a:ea typeface="Arial" charset="0"/>
                <a:cs typeface="Arial" charset="0"/>
              </a:rPr>
              <a:t>Stage</a:t>
            </a:r>
            <a:r>
              <a:rPr sz="1500" spc="-12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56" dirty="0">
                <a:latin typeface="Arial" charset="0"/>
                <a:ea typeface="Arial" charset="0"/>
                <a:cs typeface="Arial" charset="0"/>
              </a:rPr>
              <a:t>application</a:t>
            </a:r>
            <a:endParaRPr sz="1500" dirty="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60" dirty="0">
                <a:latin typeface="Arial" charset="0"/>
                <a:ea typeface="Arial" charset="0"/>
                <a:cs typeface="Arial" charset="0"/>
              </a:rPr>
              <a:t>Deploy</a:t>
            </a:r>
            <a:r>
              <a:rPr sz="1500" spc="-12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56" dirty="0">
                <a:latin typeface="Arial" charset="0"/>
                <a:ea typeface="Arial" charset="0"/>
                <a:cs typeface="Arial" charset="0"/>
              </a:rPr>
              <a:t>application</a:t>
            </a:r>
            <a:endParaRPr sz="1500" dirty="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68" dirty="0">
                <a:latin typeface="Arial" charset="0"/>
                <a:ea typeface="Arial" charset="0"/>
                <a:cs typeface="Arial" charset="0"/>
              </a:rPr>
              <a:t>Manage </a:t>
            </a:r>
            <a:r>
              <a:rPr sz="1500" spc="-56" dirty="0"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sz="1500" spc="-17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45" dirty="0">
                <a:latin typeface="Arial" charset="0"/>
                <a:ea typeface="Arial" charset="0"/>
                <a:cs typeface="Arial" charset="0"/>
              </a:rPr>
              <a:t>health</a:t>
            </a:r>
            <a:endParaRPr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464" y="1386396"/>
            <a:ext cx="5450862" cy="2876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353744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4" y="749713"/>
            <a:ext cx="6219826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4" dirty="0"/>
              <a:t>Diego </a:t>
            </a:r>
            <a:r>
              <a:rPr lang="mr-IN" spc="-4" dirty="0"/>
              <a:t>–</a:t>
            </a:r>
            <a:r>
              <a:rPr lang="en-US" spc="-4" dirty="0"/>
              <a:t> Container Management System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635128"/>
            <a:ext cx="3962399" cy="214674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78594" indent="-169069">
              <a:spcBef>
                <a:spcPts val="600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Application</a:t>
            </a:r>
            <a:r>
              <a:rPr sz="1500" spc="-11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manager</a:t>
            </a:r>
            <a:endParaRPr sz="1500" dirty="0">
              <a:latin typeface="Arial"/>
              <a:cs typeface="Arial"/>
            </a:endParaRPr>
          </a:p>
          <a:p>
            <a:pPr marL="357188" marR="47149" lvl="1" indent="-92869">
              <a:spcBef>
                <a:spcPts val="525"/>
              </a:spcBef>
              <a:buChar char="•"/>
              <a:tabLst>
                <a:tab pos="357188" algn="l"/>
              </a:tabLst>
            </a:pPr>
            <a:r>
              <a:rPr sz="1400" spc="-4" dirty="0">
                <a:latin typeface="Arial"/>
                <a:cs typeface="Arial"/>
              </a:rPr>
              <a:t>Communicates with the rest </a:t>
            </a:r>
            <a:r>
              <a:rPr sz="1400" dirty="0">
                <a:latin typeface="Arial"/>
                <a:cs typeface="Arial"/>
              </a:rPr>
              <a:t>of  </a:t>
            </a:r>
            <a:r>
              <a:rPr sz="1400" spc="-4" dirty="0">
                <a:latin typeface="Arial"/>
                <a:cs typeface="Arial"/>
              </a:rPr>
              <a:t>the </a:t>
            </a:r>
            <a:r>
              <a:rPr lang="en-US" sz="1400" spc="-4" dirty="0">
                <a:latin typeface="Arial"/>
                <a:cs typeface="Arial"/>
              </a:rPr>
              <a:t>IBM Cloud </a:t>
            </a:r>
            <a:r>
              <a:rPr sz="1400" spc="-4" dirty="0">
                <a:latin typeface="Arial"/>
                <a:cs typeface="Arial"/>
              </a:rPr>
              <a:t>infrastructure</a:t>
            </a:r>
            <a:endParaRPr sz="1400" dirty="0">
              <a:latin typeface="Arial"/>
              <a:cs typeface="Arial"/>
            </a:endParaRPr>
          </a:p>
          <a:p>
            <a:pPr marL="357188" marR="3810" lvl="1" indent="-92869">
              <a:spcBef>
                <a:spcPts val="349"/>
              </a:spcBef>
              <a:buChar char="•"/>
              <a:tabLst>
                <a:tab pos="357188" algn="l"/>
              </a:tabLst>
            </a:pPr>
            <a:r>
              <a:rPr sz="1400" spc="-4" dirty="0">
                <a:latin typeface="Arial"/>
                <a:cs typeface="Arial"/>
              </a:rPr>
              <a:t>Manages </a:t>
            </a:r>
            <a:r>
              <a:rPr sz="1400" dirty="0">
                <a:latin typeface="Arial"/>
                <a:cs typeface="Arial"/>
              </a:rPr>
              <a:t>apps deployed </a:t>
            </a:r>
            <a:r>
              <a:rPr sz="1400" spc="-4" dirty="0">
                <a:latin typeface="Arial"/>
                <a:cs typeface="Arial"/>
              </a:rPr>
              <a:t>to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the  virtual server</a:t>
            </a:r>
            <a:endParaRPr sz="1400" dirty="0">
              <a:latin typeface="Arial"/>
              <a:cs typeface="Arial"/>
            </a:endParaRPr>
          </a:p>
          <a:p>
            <a:pPr marL="178594" indent="-169069">
              <a:spcBef>
                <a:spcPts val="40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Containers</a:t>
            </a:r>
            <a:endParaRPr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spc="-4" dirty="0">
                <a:latin typeface="Arial"/>
                <a:cs typeface="Arial"/>
              </a:rPr>
              <a:t>Separate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4" dirty="0">
                <a:latin typeface="Arial"/>
                <a:cs typeface="Arial"/>
              </a:rPr>
              <a:t>protect</a:t>
            </a:r>
            <a:r>
              <a:rPr sz="1400" spc="-38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apps</a:t>
            </a:r>
          </a:p>
          <a:p>
            <a:pPr marL="357188" marR="332423" lvl="1" indent="-92869">
              <a:spcBef>
                <a:spcPts val="375"/>
              </a:spcBef>
              <a:buChar char="•"/>
              <a:tabLst>
                <a:tab pos="357188" algn="l"/>
              </a:tabLst>
            </a:pPr>
            <a:r>
              <a:rPr lang="en-US" sz="1400" spc="-4" dirty="0">
                <a:latin typeface="Arial"/>
                <a:cs typeface="Arial"/>
              </a:rPr>
              <a:t>IBM Cloud </a:t>
            </a:r>
            <a:r>
              <a:rPr sz="1400" dirty="0">
                <a:latin typeface="Arial"/>
                <a:cs typeface="Arial"/>
              </a:rPr>
              <a:t>will </a:t>
            </a:r>
            <a:r>
              <a:rPr sz="1400" spc="-4" dirty="0">
                <a:latin typeface="Arial"/>
                <a:cs typeface="Arial"/>
              </a:rPr>
              <a:t>install the  appropriate framework</a:t>
            </a:r>
            <a:r>
              <a:rPr sz="1400" spc="-38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 </a:t>
            </a:r>
            <a:r>
              <a:rPr sz="1400" spc="-4" dirty="0">
                <a:latin typeface="Arial"/>
                <a:cs typeface="Arial"/>
              </a:rPr>
              <a:t>runtime</a:t>
            </a:r>
            <a:r>
              <a:rPr sz="1400" spc="-8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required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2623" y="1714500"/>
            <a:ext cx="3247977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1946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/>
        </p:nvSpPr>
        <p:spPr>
          <a:xfrm>
            <a:off x="762000" y="1123950"/>
            <a:ext cx="7620000" cy="340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4"/>
          <p:cNvSpPr txBox="1"/>
          <p:nvPr/>
        </p:nvSpPr>
        <p:spPr>
          <a:xfrm>
            <a:off x="1003300" y="4705350"/>
            <a:ext cx="6540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 charset="0"/>
                <a:ea typeface="Arial" charset="0"/>
                <a:cs typeface="Arial" charset="0"/>
              </a:rPr>
              <a:t>Reference:</a:t>
            </a:r>
            <a:r>
              <a:rPr lang="en-US" sz="1400" spc="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charset="0"/>
                <a:ea typeface="Arial" charset="0"/>
                <a:cs typeface="Arial" charset="0"/>
                <a:hlinkClick r:id="rId3"/>
              </a:rPr>
              <a:t>http://docs.cloudfoundry.org/concepts/how-applications-are-staged.html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738143" y="471554"/>
            <a:ext cx="5434057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/>
              <a:t>Application</a:t>
            </a:r>
            <a:r>
              <a:rPr spc="-356" dirty="0"/>
              <a:t> </a:t>
            </a:r>
            <a:r>
              <a:rPr lang="en-US" spc="-53" dirty="0"/>
              <a:t>staging and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10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77381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0" dirty="0"/>
              <a:t>IBM Cloud</a:t>
            </a:r>
            <a:r>
              <a:rPr spc="-80" dirty="0"/>
              <a:t> </a:t>
            </a:r>
            <a:r>
              <a:rPr spc="-50" dirty="0"/>
              <a:t>public</a:t>
            </a:r>
            <a:r>
              <a:rPr spc="-240" dirty="0"/>
              <a:t> </a:t>
            </a:r>
            <a:r>
              <a:rPr spc="-95" dirty="0"/>
              <a:t>regions</a:t>
            </a:r>
          </a:p>
        </p:txBody>
      </p:sp>
      <p:sp>
        <p:nvSpPr>
          <p:cNvPr id="3" name="object 3"/>
          <p:cNvSpPr/>
          <p:nvPr/>
        </p:nvSpPr>
        <p:spPr>
          <a:xfrm>
            <a:off x="1599526" y="2004993"/>
            <a:ext cx="1685480" cy="842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26193" y="1763050"/>
            <a:ext cx="1047007" cy="78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134502" y="1350823"/>
            <a:ext cx="3626485" cy="1012825"/>
          </a:xfrm>
          <a:custGeom>
            <a:avLst/>
            <a:gdLst/>
            <a:ahLst/>
            <a:cxnLst/>
            <a:rect l="l" t="t" r="r" b="b"/>
            <a:pathLst>
              <a:path w="3626484" h="1012825">
                <a:moveTo>
                  <a:pt x="2324919" y="916888"/>
                </a:moveTo>
                <a:lnTo>
                  <a:pt x="1384141" y="916888"/>
                </a:lnTo>
                <a:lnTo>
                  <a:pt x="1423427" y="936731"/>
                </a:lnTo>
                <a:lnTo>
                  <a:pt x="1468123" y="954608"/>
                </a:lnTo>
                <a:lnTo>
                  <a:pt x="1517714" y="970376"/>
                </a:lnTo>
                <a:lnTo>
                  <a:pt x="1571689" y="983888"/>
                </a:lnTo>
                <a:lnTo>
                  <a:pt x="1629532" y="994999"/>
                </a:lnTo>
                <a:lnTo>
                  <a:pt x="1690731" y="1003565"/>
                </a:lnTo>
                <a:lnTo>
                  <a:pt x="1750733" y="1009170"/>
                </a:lnTo>
                <a:lnTo>
                  <a:pt x="1810753" y="1012221"/>
                </a:lnTo>
                <a:lnTo>
                  <a:pt x="1870358" y="1012806"/>
                </a:lnTo>
                <a:lnTo>
                  <a:pt x="1929120" y="1011013"/>
                </a:lnTo>
                <a:lnTo>
                  <a:pt x="1986607" y="1006929"/>
                </a:lnTo>
                <a:lnTo>
                  <a:pt x="2042389" y="1000642"/>
                </a:lnTo>
                <a:lnTo>
                  <a:pt x="2096034" y="992241"/>
                </a:lnTo>
                <a:lnTo>
                  <a:pt x="2147114" y="981813"/>
                </a:lnTo>
                <a:lnTo>
                  <a:pt x="2195196" y="969446"/>
                </a:lnTo>
                <a:lnTo>
                  <a:pt x="2239850" y="955227"/>
                </a:lnTo>
                <a:lnTo>
                  <a:pt x="2280646" y="939246"/>
                </a:lnTo>
                <a:lnTo>
                  <a:pt x="2317153" y="921589"/>
                </a:lnTo>
                <a:lnTo>
                  <a:pt x="2324919" y="916888"/>
                </a:lnTo>
                <a:close/>
              </a:path>
              <a:path w="3626484" h="1012825">
                <a:moveTo>
                  <a:pt x="3009001" y="827975"/>
                </a:moveTo>
                <a:lnTo>
                  <a:pt x="489032" y="827975"/>
                </a:lnTo>
                <a:lnTo>
                  <a:pt x="491267" y="829461"/>
                </a:lnTo>
                <a:lnTo>
                  <a:pt x="528487" y="851175"/>
                </a:lnTo>
                <a:lnTo>
                  <a:pt x="564750" y="868434"/>
                </a:lnTo>
                <a:lnTo>
                  <a:pt x="604339" y="884169"/>
                </a:lnTo>
                <a:lnTo>
                  <a:pt x="646941" y="898348"/>
                </a:lnTo>
                <a:lnTo>
                  <a:pt x="692243" y="910943"/>
                </a:lnTo>
                <a:lnTo>
                  <a:pt x="739931" y="921923"/>
                </a:lnTo>
                <a:lnTo>
                  <a:pt x="789691" y="931258"/>
                </a:lnTo>
                <a:lnTo>
                  <a:pt x="841209" y="938920"/>
                </a:lnTo>
                <a:lnTo>
                  <a:pt x="894173" y="944877"/>
                </a:lnTo>
                <a:lnTo>
                  <a:pt x="948268" y="949101"/>
                </a:lnTo>
                <a:lnTo>
                  <a:pt x="1003182" y="951560"/>
                </a:lnTo>
                <a:lnTo>
                  <a:pt x="1058600" y="952226"/>
                </a:lnTo>
                <a:lnTo>
                  <a:pt x="1114208" y="951069"/>
                </a:lnTo>
                <a:lnTo>
                  <a:pt x="1169694" y="948059"/>
                </a:lnTo>
                <a:lnTo>
                  <a:pt x="1224744" y="943165"/>
                </a:lnTo>
                <a:lnTo>
                  <a:pt x="1279044" y="936359"/>
                </a:lnTo>
                <a:lnTo>
                  <a:pt x="1332281" y="927610"/>
                </a:lnTo>
                <a:lnTo>
                  <a:pt x="1384141" y="916888"/>
                </a:lnTo>
                <a:lnTo>
                  <a:pt x="2324919" y="916888"/>
                </a:lnTo>
                <a:lnTo>
                  <a:pt x="2348941" y="902345"/>
                </a:lnTo>
                <a:lnTo>
                  <a:pt x="2375579" y="881601"/>
                </a:lnTo>
                <a:lnTo>
                  <a:pt x="2396635" y="859446"/>
                </a:lnTo>
                <a:lnTo>
                  <a:pt x="2909021" y="859446"/>
                </a:lnTo>
                <a:lnTo>
                  <a:pt x="2946811" y="849911"/>
                </a:lnTo>
                <a:lnTo>
                  <a:pt x="2993721" y="834468"/>
                </a:lnTo>
                <a:lnTo>
                  <a:pt x="3009001" y="827975"/>
                </a:lnTo>
                <a:close/>
              </a:path>
              <a:path w="3626484" h="1012825">
                <a:moveTo>
                  <a:pt x="2909021" y="859446"/>
                </a:moveTo>
                <a:lnTo>
                  <a:pt x="2396635" y="859446"/>
                </a:lnTo>
                <a:lnTo>
                  <a:pt x="2443506" y="869249"/>
                </a:lnTo>
                <a:lnTo>
                  <a:pt x="2492704" y="876999"/>
                </a:lnTo>
                <a:lnTo>
                  <a:pt x="2543763" y="882645"/>
                </a:lnTo>
                <a:lnTo>
                  <a:pt x="2596219" y="886137"/>
                </a:lnTo>
                <a:lnTo>
                  <a:pt x="2649607" y="887424"/>
                </a:lnTo>
                <a:lnTo>
                  <a:pt x="2715459" y="885941"/>
                </a:lnTo>
                <a:lnTo>
                  <a:pt x="2778689" y="881230"/>
                </a:lnTo>
                <a:lnTo>
                  <a:pt x="2838712" y="873510"/>
                </a:lnTo>
                <a:lnTo>
                  <a:pt x="2894947" y="862997"/>
                </a:lnTo>
                <a:lnTo>
                  <a:pt x="2909021" y="859446"/>
                </a:lnTo>
                <a:close/>
              </a:path>
              <a:path w="3626484" h="1012825">
                <a:moveTo>
                  <a:pt x="867920" y="89251"/>
                </a:moveTo>
                <a:lnTo>
                  <a:pt x="814038" y="91045"/>
                </a:lnTo>
                <a:lnTo>
                  <a:pt x="744256" y="96348"/>
                </a:lnTo>
                <a:lnTo>
                  <a:pt x="678225" y="104709"/>
                </a:lnTo>
                <a:lnTo>
                  <a:pt x="616397" y="115900"/>
                </a:lnTo>
                <a:lnTo>
                  <a:pt x="559228" y="129693"/>
                </a:lnTo>
                <a:lnTo>
                  <a:pt x="507172" y="145863"/>
                </a:lnTo>
                <a:lnTo>
                  <a:pt x="460683" y="164181"/>
                </a:lnTo>
                <a:lnTo>
                  <a:pt x="420216" y="184420"/>
                </a:lnTo>
                <a:lnTo>
                  <a:pt x="386224" y="206353"/>
                </a:lnTo>
                <a:lnTo>
                  <a:pt x="339486" y="254393"/>
                </a:lnTo>
                <a:lnTo>
                  <a:pt x="324102" y="306481"/>
                </a:lnTo>
                <a:lnTo>
                  <a:pt x="329304" y="333475"/>
                </a:lnTo>
                <a:lnTo>
                  <a:pt x="326256" y="336638"/>
                </a:lnTo>
                <a:lnTo>
                  <a:pt x="269717" y="340606"/>
                </a:lnTo>
                <a:lnTo>
                  <a:pt x="216155" y="347821"/>
                </a:lnTo>
                <a:lnTo>
                  <a:pt x="166447" y="358066"/>
                </a:lnTo>
                <a:lnTo>
                  <a:pt x="121474" y="371123"/>
                </a:lnTo>
                <a:lnTo>
                  <a:pt x="82113" y="386777"/>
                </a:lnTo>
                <a:lnTo>
                  <a:pt x="18528" y="430474"/>
                </a:lnTo>
                <a:lnTo>
                  <a:pt x="0" y="484061"/>
                </a:lnTo>
                <a:lnTo>
                  <a:pt x="11140" y="510451"/>
                </a:lnTo>
                <a:lnTo>
                  <a:pt x="35187" y="535552"/>
                </a:lnTo>
                <a:lnTo>
                  <a:pt x="71614" y="558597"/>
                </a:lnTo>
                <a:lnTo>
                  <a:pt x="119900" y="578818"/>
                </a:lnTo>
                <a:lnTo>
                  <a:pt x="179520" y="595451"/>
                </a:lnTo>
                <a:lnTo>
                  <a:pt x="131699" y="619659"/>
                </a:lnTo>
                <a:lnTo>
                  <a:pt x="99140" y="646896"/>
                </a:lnTo>
                <a:lnTo>
                  <a:pt x="82724" y="676147"/>
                </a:lnTo>
                <a:lnTo>
                  <a:pt x="83330" y="706398"/>
                </a:lnTo>
                <a:lnTo>
                  <a:pt x="120914" y="753450"/>
                </a:lnTo>
                <a:lnTo>
                  <a:pt x="154409" y="773712"/>
                </a:lnTo>
                <a:lnTo>
                  <a:pt x="196177" y="791342"/>
                </a:lnTo>
                <a:lnTo>
                  <a:pt x="245074" y="805995"/>
                </a:lnTo>
                <a:lnTo>
                  <a:pt x="299954" y="817328"/>
                </a:lnTo>
                <a:lnTo>
                  <a:pt x="359671" y="824998"/>
                </a:lnTo>
                <a:lnTo>
                  <a:pt x="423078" y="828662"/>
                </a:lnTo>
                <a:lnTo>
                  <a:pt x="489032" y="827975"/>
                </a:lnTo>
                <a:lnTo>
                  <a:pt x="3009001" y="827975"/>
                </a:lnTo>
                <a:lnTo>
                  <a:pt x="3070352" y="797386"/>
                </a:lnTo>
                <a:lnTo>
                  <a:pt x="3120204" y="753450"/>
                </a:lnTo>
                <a:lnTo>
                  <a:pt x="3138544" y="704531"/>
                </a:lnTo>
                <a:lnTo>
                  <a:pt x="3195854" y="700262"/>
                </a:lnTo>
                <a:lnTo>
                  <a:pt x="3251493" y="693806"/>
                </a:lnTo>
                <a:lnTo>
                  <a:pt x="3305038" y="685233"/>
                </a:lnTo>
                <a:lnTo>
                  <a:pt x="3356066" y="674608"/>
                </a:lnTo>
                <a:lnTo>
                  <a:pt x="3404152" y="661999"/>
                </a:lnTo>
                <a:lnTo>
                  <a:pt x="3462124" y="642574"/>
                </a:lnTo>
                <a:lnTo>
                  <a:pt x="3511554" y="620887"/>
                </a:lnTo>
                <a:lnTo>
                  <a:pt x="3552317" y="597298"/>
                </a:lnTo>
                <a:lnTo>
                  <a:pt x="3584290" y="572170"/>
                </a:lnTo>
                <a:lnTo>
                  <a:pt x="3621363" y="518737"/>
                </a:lnTo>
                <a:lnTo>
                  <a:pt x="3626215" y="491154"/>
                </a:lnTo>
                <a:lnTo>
                  <a:pt x="3621778" y="463474"/>
                </a:lnTo>
                <a:lnTo>
                  <a:pt x="3607927" y="436060"/>
                </a:lnTo>
                <a:lnTo>
                  <a:pt x="3584538" y="409271"/>
                </a:lnTo>
                <a:lnTo>
                  <a:pt x="3551486" y="383469"/>
                </a:lnTo>
                <a:lnTo>
                  <a:pt x="3508647" y="359015"/>
                </a:lnTo>
                <a:lnTo>
                  <a:pt x="3514530" y="353527"/>
                </a:lnTo>
                <a:lnTo>
                  <a:pt x="3542529" y="309362"/>
                </a:lnTo>
                <a:lnTo>
                  <a:pt x="3544257" y="282360"/>
                </a:lnTo>
                <a:lnTo>
                  <a:pt x="3534951" y="256048"/>
                </a:lnTo>
                <a:lnTo>
                  <a:pt x="3485821" y="207220"/>
                </a:lnTo>
                <a:lnTo>
                  <a:pt x="3447290" y="185565"/>
                </a:lnTo>
                <a:lnTo>
                  <a:pt x="3400311" y="166324"/>
                </a:lnTo>
                <a:lnTo>
                  <a:pt x="3345531" y="149928"/>
                </a:lnTo>
                <a:lnTo>
                  <a:pt x="3283595" y="136807"/>
                </a:lnTo>
                <a:lnTo>
                  <a:pt x="3215150" y="127392"/>
                </a:lnTo>
                <a:lnTo>
                  <a:pt x="3208893" y="118629"/>
                </a:lnTo>
                <a:lnTo>
                  <a:pt x="1176585" y="118629"/>
                </a:lnTo>
                <a:lnTo>
                  <a:pt x="1128669" y="109087"/>
                </a:lnTo>
                <a:lnTo>
                  <a:pt x="1078866" y="101368"/>
                </a:lnTo>
                <a:lnTo>
                  <a:pt x="1027532" y="95498"/>
                </a:lnTo>
                <a:lnTo>
                  <a:pt x="975024" y="91504"/>
                </a:lnTo>
                <a:lnTo>
                  <a:pt x="921701" y="89412"/>
                </a:lnTo>
                <a:lnTo>
                  <a:pt x="867920" y="89251"/>
                </a:lnTo>
                <a:close/>
              </a:path>
              <a:path w="3626484" h="1012825">
                <a:moveTo>
                  <a:pt x="1571033" y="28178"/>
                </a:moveTo>
                <a:lnTo>
                  <a:pt x="1518057" y="29416"/>
                </a:lnTo>
                <a:lnTo>
                  <a:pt x="1466045" y="33012"/>
                </a:lnTo>
                <a:lnTo>
                  <a:pt x="1415565" y="38899"/>
                </a:lnTo>
                <a:lnTo>
                  <a:pt x="1367183" y="47010"/>
                </a:lnTo>
                <a:lnTo>
                  <a:pt x="1321466" y="57281"/>
                </a:lnTo>
                <a:lnTo>
                  <a:pt x="1278981" y="69644"/>
                </a:lnTo>
                <a:lnTo>
                  <a:pt x="1240295" y="84034"/>
                </a:lnTo>
                <a:lnTo>
                  <a:pt x="1176585" y="118629"/>
                </a:lnTo>
                <a:lnTo>
                  <a:pt x="3208893" y="118629"/>
                </a:lnTo>
                <a:lnTo>
                  <a:pt x="3196745" y="101618"/>
                </a:lnTo>
                <a:lnTo>
                  <a:pt x="3167178" y="77599"/>
                </a:lnTo>
                <a:lnTo>
                  <a:pt x="3166355" y="77151"/>
                </a:lnTo>
                <a:lnTo>
                  <a:pt x="1885168" y="77151"/>
                </a:lnTo>
                <a:lnTo>
                  <a:pt x="1861313" y="68829"/>
                </a:lnTo>
                <a:lnTo>
                  <a:pt x="1809255" y="54284"/>
                </a:lnTo>
                <a:lnTo>
                  <a:pt x="1730087" y="39268"/>
                </a:lnTo>
                <a:lnTo>
                  <a:pt x="1677615" y="33038"/>
                </a:lnTo>
                <a:lnTo>
                  <a:pt x="1624409" y="29363"/>
                </a:lnTo>
                <a:lnTo>
                  <a:pt x="1571033" y="28178"/>
                </a:lnTo>
                <a:close/>
              </a:path>
              <a:path w="3626484" h="1012825">
                <a:moveTo>
                  <a:pt x="2207299" y="0"/>
                </a:moveTo>
                <a:lnTo>
                  <a:pt x="2151100" y="1989"/>
                </a:lnTo>
                <a:lnTo>
                  <a:pt x="2096609" y="7204"/>
                </a:lnTo>
                <a:lnTo>
                  <a:pt x="2044838" y="15516"/>
                </a:lnTo>
                <a:lnTo>
                  <a:pt x="1996798" y="26795"/>
                </a:lnTo>
                <a:lnTo>
                  <a:pt x="1953500" y="40913"/>
                </a:lnTo>
                <a:lnTo>
                  <a:pt x="1915953" y="57741"/>
                </a:lnTo>
                <a:lnTo>
                  <a:pt x="1885168" y="77151"/>
                </a:lnTo>
                <a:lnTo>
                  <a:pt x="3166355" y="77151"/>
                </a:lnTo>
                <a:lnTo>
                  <a:pt x="3127230" y="55851"/>
                </a:lnTo>
                <a:lnTo>
                  <a:pt x="3124614" y="54850"/>
                </a:lnTo>
                <a:lnTo>
                  <a:pt x="2503696" y="54850"/>
                </a:lnTo>
                <a:lnTo>
                  <a:pt x="2476479" y="42765"/>
                </a:lnTo>
                <a:lnTo>
                  <a:pt x="2412339" y="22573"/>
                </a:lnTo>
                <a:lnTo>
                  <a:pt x="2320785" y="6210"/>
                </a:lnTo>
                <a:lnTo>
                  <a:pt x="2264198" y="1363"/>
                </a:lnTo>
                <a:lnTo>
                  <a:pt x="2207299" y="0"/>
                </a:lnTo>
                <a:close/>
              </a:path>
              <a:path w="3626484" h="1012825">
                <a:moveTo>
                  <a:pt x="2832979" y="388"/>
                </a:moveTo>
                <a:lnTo>
                  <a:pt x="2780885" y="756"/>
                </a:lnTo>
                <a:lnTo>
                  <a:pt x="2729336" y="3630"/>
                </a:lnTo>
                <a:lnTo>
                  <a:pt x="2679015" y="8990"/>
                </a:lnTo>
                <a:lnTo>
                  <a:pt x="2630607" y="16813"/>
                </a:lnTo>
                <a:lnTo>
                  <a:pt x="2584795" y="27078"/>
                </a:lnTo>
                <a:lnTo>
                  <a:pt x="2542263" y="39764"/>
                </a:lnTo>
                <a:lnTo>
                  <a:pt x="2503696" y="54850"/>
                </a:lnTo>
                <a:lnTo>
                  <a:pt x="3124614" y="54850"/>
                </a:lnTo>
                <a:lnTo>
                  <a:pt x="3077686" y="36892"/>
                </a:lnTo>
                <a:lnTo>
                  <a:pt x="3033126" y="24408"/>
                </a:lnTo>
                <a:lnTo>
                  <a:pt x="2985692" y="14536"/>
                </a:lnTo>
                <a:lnTo>
                  <a:pt x="2936067" y="7257"/>
                </a:lnTo>
                <a:lnTo>
                  <a:pt x="2884934" y="2548"/>
                </a:lnTo>
                <a:lnTo>
                  <a:pt x="2832979" y="388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780159" y="157671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28117" y="0"/>
                </a:moveTo>
                <a:lnTo>
                  <a:pt x="17171" y="2211"/>
                </a:lnTo>
                <a:lnTo>
                  <a:pt x="8234" y="8240"/>
                </a:lnTo>
                <a:lnTo>
                  <a:pt x="2209" y="17182"/>
                </a:lnTo>
                <a:lnTo>
                  <a:pt x="0" y="28130"/>
                </a:lnTo>
                <a:lnTo>
                  <a:pt x="2209" y="39071"/>
                </a:lnTo>
                <a:lnTo>
                  <a:pt x="8234" y="48009"/>
                </a:lnTo>
                <a:lnTo>
                  <a:pt x="17171" y="54037"/>
                </a:lnTo>
                <a:lnTo>
                  <a:pt x="28117" y="56248"/>
                </a:lnTo>
                <a:lnTo>
                  <a:pt x="39063" y="54037"/>
                </a:lnTo>
                <a:lnTo>
                  <a:pt x="48001" y="48009"/>
                </a:lnTo>
                <a:lnTo>
                  <a:pt x="54026" y="39071"/>
                </a:lnTo>
                <a:lnTo>
                  <a:pt x="56235" y="28130"/>
                </a:lnTo>
                <a:lnTo>
                  <a:pt x="54026" y="17182"/>
                </a:lnTo>
                <a:lnTo>
                  <a:pt x="48001" y="8240"/>
                </a:lnTo>
                <a:lnTo>
                  <a:pt x="39063" y="2211"/>
                </a:lnTo>
                <a:lnTo>
                  <a:pt x="28117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866697" y="1515427"/>
            <a:ext cx="112483" cy="112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07274" y="1438503"/>
            <a:ext cx="168732" cy="168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800725" y="1412722"/>
            <a:ext cx="2036445" cy="593752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275"/>
              </a:spcBef>
            </a:pPr>
            <a:r>
              <a:rPr sz="2400" spc="50" dirty="0">
                <a:latin typeface="Tahoma"/>
                <a:cs typeface="Tahoma"/>
              </a:rPr>
              <a:t>us-south</a:t>
            </a:r>
            <a:endParaRPr sz="2400" dirty="0">
              <a:latin typeface="Tahoma"/>
              <a:cs typeface="Tahoma"/>
            </a:endParaRPr>
          </a:p>
          <a:p>
            <a:pPr marL="12700" marR="5080" algn="ctr">
              <a:lnSpc>
                <a:spcPct val="101800"/>
              </a:lnSpc>
              <a:spcBef>
                <a:spcPts val="6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https://api.ng.bluemix.net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05034" y="2505941"/>
            <a:ext cx="3819525" cy="1056005"/>
          </a:xfrm>
          <a:custGeom>
            <a:avLst/>
            <a:gdLst/>
            <a:ahLst/>
            <a:cxnLst/>
            <a:rect l="l" t="t" r="r" b="b"/>
            <a:pathLst>
              <a:path w="3819525" h="1056004">
                <a:moveTo>
                  <a:pt x="2449523" y="955571"/>
                </a:moveTo>
                <a:lnTo>
                  <a:pt x="1457995" y="955571"/>
                </a:lnTo>
                <a:lnTo>
                  <a:pt x="1493105" y="973422"/>
                </a:lnTo>
                <a:lnTo>
                  <a:pt x="1532459" y="989783"/>
                </a:lnTo>
                <a:lnTo>
                  <a:pt x="1575716" y="1004557"/>
                </a:lnTo>
                <a:lnTo>
                  <a:pt x="1622535" y="1017652"/>
                </a:lnTo>
                <a:lnTo>
                  <a:pt x="1672575" y="1028971"/>
                </a:lnTo>
                <a:lnTo>
                  <a:pt x="1725495" y="1038420"/>
                </a:lnTo>
                <a:lnTo>
                  <a:pt x="1780956" y="1045906"/>
                </a:lnTo>
                <a:lnTo>
                  <a:pt x="1840203" y="1051461"/>
                </a:lnTo>
                <a:lnTo>
                  <a:pt x="1899492" y="1054673"/>
                </a:lnTo>
                <a:lnTo>
                  <a:pt x="1958449" y="1055615"/>
                </a:lnTo>
                <a:lnTo>
                  <a:pt x="2016698" y="1054364"/>
                </a:lnTo>
                <a:lnTo>
                  <a:pt x="2073868" y="1050994"/>
                </a:lnTo>
                <a:lnTo>
                  <a:pt x="2129583" y="1045582"/>
                </a:lnTo>
                <a:lnTo>
                  <a:pt x="2183471" y="1038203"/>
                </a:lnTo>
                <a:lnTo>
                  <a:pt x="2235157" y="1028932"/>
                </a:lnTo>
                <a:lnTo>
                  <a:pt x="2284267" y="1017845"/>
                </a:lnTo>
                <a:lnTo>
                  <a:pt x="2330428" y="1005017"/>
                </a:lnTo>
                <a:lnTo>
                  <a:pt x="2373267" y="990523"/>
                </a:lnTo>
                <a:lnTo>
                  <a:pt x="2412408" y="974440"/>
                </a:lnTo>
                <a:lnTo>
                  <a:pt x="2447478" y="956842"/>
                </a:lnTo>
                <a:lnTo>
                  <a:pt x="2449523" y="955571"/>
                </a:lnTo>
                <a:close/>
              </a:path>
              <a:path w="3819525" h="1056004">
                <a:moveTo>
                  <a:pt x="3169589" y="862899"/>
                </a:moveTo>
                <a:lnTo>
                  <a:pt x="515121" y="862899"/>
                </a:lnTo>
                <a:lnTo>
                  <a:pt x="517483" y="864461"/>
                </a:lnTo>
                <a:lnTo>
                  <a:pt x="554779" y="886091"/>
                </a:lnTo>
                <a:lnTo>
                  <a:pt x="590692" y="903250"/>
                </a:lnTo>
                <a:lnTo>
                  <a:pt x="629782" y="918986"/>
                </a:lnTo>
                <a:lnTo>
                  <a:pt x="671767" y="933272"/>
                </a:lnTo>
                <a:lnTo>
                  <a:pt x="716366" y="946081"/>
                </a:lnTo>
                <a:lnTo>
                  <a:pt x="763299" y="957388"/>
                </a:lnTo>
                <a:lnTo>
                  <a:pt x="812284" y="967165"/>
                </a:lnTo>
                <a:lnTo>
                  <a:pt x="863042" y="975386"/>
                </a:lnTo>
                <a:lnTo>
                  <a:pt x="915290" y="982025"/>
                </a:lnTo>
                <a:lnTo>
                  <a:pt x="968749" y="987055"/>
                </a:lnTo>
                <a:lnTo>
                  <a:pt x="1023137" y="990450"/>
                </a:lnTo>
                <a:lnTo>
                  <a:pt x="1078173" y="992183"/>
                </a:lnTo>
                <a:lnTo>
                  <a:pt x="1133577" y="992228"/>
                </a:lnTo>
                <a:lnTo>
                  <a:pt x="1189068" y="990559"/>
                </a:lnTo>
                <a:lnTo>
                  <a:pt x="1244365" y="987149"/>
                </a:lnTo>
                <a:lnTo>
                  <a:pt x="1299187" y="981972"/>
                </a:lnTo>
                <a:lnTo>
                  <a:pt x="1353253" y="975000"/>
                </a:lnTo>
                <a:lnTo>
                  <a:pt x="1406283" y="966209"/>
                </a:lnTo>
                <a:lnTo>
                  <a:pt x="1457995" y="955571"/>
                </a:lnTo>
                <a:lnTo>
                  <a:pt x="2449523" y="955571"/>
                </a:lnTo>
                <a:lnTo>
                  <a:pt x="2478104" y="937805"/>
                </a:lnTo>
                <a:lnTo>
                  <a:pt x="2503912" y="917404"/>
                </a:lnTo>
                <a:lnTo>
                  <a:pt x="2524528" y="895715"/>
                </a:lnTo>
                <a:lnTo>
                  <a:pt x="3064212" y="895715"/>
                </a:lnTo>
                <a:lnTo>
                  <a:pt x="3104067" y="885765"/>
                </a:lnTo>
                <a:lnTo>
                  <a:pt x="3153481" y="869671"/>
                </a:lnTo>
                <a:lnTo>
                  <a:pt x="3169589" y="862899"/>
                </a:lnTo>
                <a:close/>
              </a:path>
              <a:path w="3819525" h="1056004">
                <a:moveTo>
                  <a:pt x="3064212" y="895715"/>
                </a:moveTo>
                <a:lnTo>
                  <a:pt x="2524528" y="895715"/>
                </a:lnTo>
                <a:lnTo>
                  <a:pt x="2573900" y="905927"/>
                </a:lnTo>
                <a:lnTo>
                  <a:pt x="2625723" y="914000"/>
                </a:lnTo>
                <a:lnTo>
                  <a:pt x="2679508" y="919882"/>
                </a:lnTo>
                <a:lnTo>
                  <a:pt x="2734763" y="923521"/>
                </a:lnTo>
                <a:lnTo>
                  <a:pt x="2790999" y="924862"/>
                </a:lnTo>
                <a:lnTo>
                  <a:pt x="2860367" y="923317"/>
                </a:lnTo>
                <a:lnTo>
                  <a:pt x="2926972" y="918407"/>
                </a:lnTo>
                <a:lnTo>
                  <a:pt x="2990199" y="910361"/>
                </a:lnTo>
                <a:lnTo>
                  <a:pt x="3049435" y="899405"/>
                </a:lnTo>
                <a:lnTo>
                  <a:pt x="3064212" y="895715"/>
                </a:lnTo>
                <a:close/>
              </a:path>
              <a:path w="3819525" h="1056004">
                <a:moveTo>
                  <a:pt x="956747" y="92918"/>
                </a:moveTo>
                <a:lnTo>
                  <a:pt x="907133" y="93104"/>
                </a:lnTo>
                <a:lnTo>
                  <a:pt x="857475" y="94853"/>
                </a:lnTo>
                <a:lnTo>
                  <a:pt x="789095" y="99879"/>
                </a:lnTo>
                <a:lnTo>
                  <a:pt x="724091" y="107666"/>
                </a:lnTo>
                <a:lnTo>
                  <a:pt x="662847" y="118025"/>
                </a:lnTo>
                <a:lnTo>
                  <a:pt x="605745" y="130767"/>
                </a:lnTo>
                <a:lnTo>
                  <a:pt x="553169" y="145702"/>
                </a:lnTo>
                <a:lnTo>
                  <a:pt x="505502" y="162640"/>
                </a:lnTo>
                <a:lnTo>
                  <a:pt x="463127" y="181393"/>
                </a:lnTo>
                <a:lnTo>
                  <a:pt x="426428" y="201770"/>
                </a:lnTo>
                <a:lnTo>
                  <a:pt x="371588" y="246639"/>
                </a:lnTo>
                <a:lnTo>
                  <a:pt x="344048" y="295732"/>
                </a:lnTo>
                <a:lnTo>
                  <a:pt x="341472" y="321389"/>
                </a:lnTo>
                <a:lnTo>
                  <a:pt x="346872" y="347533"/>
                </a:lnTo>
                <a:lnTo>
                  <a:pt x="343659" y="350809"/>
                </a:lnTo>
                <a:lnTo>
                  <a:pt x="284104" y="354950"/>
                </a:lnTo>
                <a:lnTo>
                  <a:pt x="227685" y="362473"/>
                </a:lnTo>
                <a:lnTo>
                  <a:pt x="175326" y="373152"/>
                </a:lnTo>
                <a:lnTo>
                  <a:pt x="127955" y="386762"/>
                </a:lnTo>
                <a:lnTo>
                  <a:pt x="86497" y="403080"/>
                </a:lnTo>
                <a:lnTo>
                  <a:pt x="51876" y="421878"/>
                </a:lnTo>
                <a:lnTo>
                  <a:pt x="19518" y="448622"/>
                </a:lnTo>
                <a:lnTo>
                  <a:pt x="0" y="504467"/>
                </a:lnTo>
                <a:lnTo>
                  <a:pt x="11735" y="531972"/>
                </a:lnTo>
                <a:lnTo>
                  <a:pt x="37063" y="558132"/>
                </a:lnTo>
                <a:lnTo>
                  <a:pt x="75433" y="582148"/>
                </a:lnTo>
                <a:lnTo>
                  <a:pt x="126291" y="603223"/>
                </a:lnTo>
                <a:lnTo>
                  <a:pt x="189087" y="620557"/>
                </a:lnTo>
                <a:lnTo>
                  <a:pt x="138721" y="645787"/>
                </a:lnTo>
                <a:lnTo>
                  <a:pt x="104429" y="674173"/>
                </a:lnTo>
                <a:lnTo>
                  <a:pt x="87138" y="704661"/>
                </a:lnTo>
                <a:lnTo>
                  <a:pt x="87779" y="736191"/>
                </a:lnTo>
                <a:lnTo>
                  <a:pt x="121464" y="780708"/>
                </a:lnTo>
                <a:lnTo>
                  <a:pt x="188080" y="817725"/>
                </a:lnTo>
                <a:lnTo>
                  <a:pt x="231537" y="832768"/>
                </a:lnTo>
                <a:lnTo>
                  <a:pt x="280587" y="845153"/>
                </a:lnTo>
                <a:lnTo>
                  <a:pt x="334350" y="854620"/>
                </a:lnTo>
                <a:lnTo>
                  <a:pt x="391947" y="860907"/>
                </a:lnTo>
                <a:lnTo>
                  <a:pt x="452497" y="863754"/>
                </a:lnTo>
                <a:lnTo>
                  <a:pt x="515121" y="862899"/>
                </a:lnTo>
                <a:lnTo>
                  <a:pt x="3169589" y="862899"/>
                </a:lnTo>
                <a:lnTo>
                  <a:pt x="3234200" y="831024"/>
                </a:lnTo>
                <a:lnTo>
                  <a:pt x="3286684" y="785281"/>
                </a:lnTo>
                <a:lnTo>
                  <a:pt x="3306022" y="734260"/>
                </a:lnTo>
                <a:lnTo>
                  <a:pt x="3356443" y="730709"/>
                </a:lnTo>
                <a:lnTo>
                  <a:pt x="3405691" y="725568"/>
                </a:lnTo>
                <a:lnTo>
                  <a:pt x="3453509" y="718879"/>
                </a:lnTo>
                <a:lnTo>
                  <a:pt x="3499639" y="710682"/>
                </a:lnTo>
                <a:lnTo>
                  <a:pt x="3543823" y="701017"/>
                </a:lnTo>
                <a:lnTo>
                  <a:pt x="3585803" y="689925"/>
                </a:lnTo>
                <a:lnTo>
                  <a:pt x="3642491" y="671324"/>
                </a:lnTo>
                <a:lnTo>
                  <a:pt x="3691520" y="650691"/>
                </a:lnTo>
                <a:lnTo>
                  <a:pt x="3732788" y="628320"/>
                </a:lnTo>
                <a:lnTo>
                  <a:pt x="3766191" y="604507"/>
                </a:lnTo>
                <a:lnTo>
                  <a:pt x="3808990" y="553741"/>
                </a:lnTo>
                <a:lnTo>
                  <a:pt x="3819091" y="500760"/>
                </a:lnTo>
                <a:lnTo>
                  <a:pt x="3811623" y="474178"/>
                </a:lnTo>
                <a:lnTo>
                  <a:pt x="3795670" y="447931"/>
                </a:lnTo>
                <a:lnTo>
                  <a:pt x="3771129" y="422313"/>
                </a:lnTo>
                <a:lnTo>
                  <a:pt x="3737899" y="397622"/>
                </a:lnTo>
                <a:lnTo>
                  <a:pt x="3695874" y="374152"/>
                </a:lnTo>
                <a:lnTo>
                  <a:pt x="3702075" y="368426"/>
                </a:lnTo>
                <a:lnTo>
                  <a:pt x="3730809" y="324974"/>
                </a:lnTo>
                <a:lnTo>
                  <a:pt x="3733947" y="299328"/>
                </a:lnTo>
                <a:lnTo>
                  <a:pt x="3727378" y="274210"/>
                </a:lnTo>
                <a:lnTo>
                  <a:pt x="3687161" y="226906"/>
                </a:lnTo>
                <a:lnTo>
                  <a:pt x="3654536" y="205395"/>
                </a:lnTo>
                <a:lnTo>
                  <a:pt x="3614250" y="185760"/>
                </a:lnTo>
                <a:lnTo>
                  <a:pt x="3566814" y="168339"/>
                </a:lnTo>
                <a:lnTo>
                  <a:pt x="3512739" y="153471"/>
                </a:lnTo>
                <a:lnTo>
                  <a:pt x="3452536" y="141491"/>
                </a:lnTo>
                <a:lnTo>
                  <a:pt x="3386718" y="132738"/>
                </a:lnTo>
                <a:lnTo>
                  <a:pt x="3380127" y="123606"/>
                </a:lnTo>
                <a:lnTo>
                  <a:pt x="1239377" y="123606"/>
                </a:lnTo>
                <a:lnTo>
                  <a:pt x="1195323" y="114801"/>
                </a:lnTo>
                <a:lnTo>
                  <a:pt x="1149713" y="107446"/>
                </a:lnTo>
                <a:lnTo>
                  <a:pt x="1102799" y="101562"/>
                </a:lnTo>
                <a:lnTo>
                  <a:pt x="1054832" y="97166"/>
                </a:lnTo>
                <a:lnTo>
                  <a:pt x="1006064" y="94279"/>
                </a:lnTo>
                <a:lnTo>
                  <a:pt x="956747" y="92918"/>
                </a:lnTo>
                <a:close/>
              </a:path>
              <a:path w="3819525" h="1056004">
                <a:moveTo>
                  <a:pt x="1654862" y="29335"/>
                </a:moveTo>
                <a:lnTo>
                  <a:pt x="1599059" y="30626"/>
                </a:lnTo>
                <a:lnTo>
                  <a:pt x="1544272" y="34374"/>
                </a:lnTo>
                <a:lnTo>
                  <a:pt x="1491099" y="40510"/>
                </a:lnTo>
                <a:lnTo>
                  <a:pt x="1440137" y="48964"/>
                </a:lnTo>
                <a:lnTo>
                  <a:pt x="1391982" y="59668"/>
                </a:lnTo>
                <a:lnTo>
                  <a:pt x="1347232" y="72554"/>
                </a:lnTo>
                <a:lnTo>
                  <a:pt x="1306483" y="87551"/>
                </a:lnTo>
                <a:lnTo>
                  <a:pt x="1270332" y="104591"/>
                </a:lnTo>
                <a:lnTo>
                  <a:pt x="1239377" y="123606"/>
                </a:lnTo>
                <a:lnTo>
                  <a:pt x="3380127" y="123606"/>
                </a:lnTo>
                <a:lnTo>
                  <a:pt x="3367327" y="105871"/>
                </a:lnTo>
                <a:lnTo>
                  <a:pt x="3336180" y="80837"/>
                </a:lnTo>
                <a:lnTo>
                  <a:pt x="3335299" y="80363"/>
                </a:lnTo>
                <a:lnTo>
                  <a:pt x="1985769" y="80363"/>
                </a:lnTo>
                <a:lnTo>
                  <a:pt x="1960636" y="71698"/>
                </a:lnTo>
                <a:lnTo>
                  <a:pt x="1905798" y="56540"/>
                </a:lnTo>
                <a:lnTo>
                  <a:pt x="1822405" y="40888"/>
                </a:lnTo>
                <a:lnTo>
                  <a:pt x="1767133" y="34397"/>
                </a:lnTo>
                <a:lnTo>
                  <a:pt x="1711086" y="30569"/>
                </a:lnTo>
                <a:lnTo>
                  <a:pt x="1654862" y="29335"/>
                </a:lnTo>
                <a:close/>
              </a:path>
              <a:path w="3819525" h="1056004">
                <a:moveTo>
                  <a:pt x="2341407" y="0"/>
                </a:moveTo>
                <a:lnTo>
                  <a:pt x="2287266" y="888"/>
                </a:lnTo>
                <a:lnTo>
                  <a:pt x="2234292" y="4594"/>
                </a:lnTo>
                <a:lnTo>
                  <a:pt x="2183286" y="11018"/>
                </a:lnTo>
                <a:lnTo>
                  <a:pt x="2135048" y="20057"/>
                </a:lnTo>
                <a:lnTo>
                  <a:pt x="2090377" y="31613"/>
                </a:lnTo>
                <a:lnTo>
                  <a:pt x="2050073" y="45582"/>
                </a:lnTo>
                <a:lnTo>
                  <a:pt x="2014937" y="61866"/>
                </a:lnTo>
                <a:lnTo>
                  <a:pt x="1985769" y="80363"/>
                </a:lnTo>
                <a:lnTo>
                  <a:pt x="3335299" y="80363"/>
                </a:lnTo>
                <a:lnTo>
                  <a:pt x="3294101" y="58173"/>
                </a:lnTo>
                <a:lnTo>
                  <a:pt x="3291358" y="57134"/>
                </a:lnTo>
                <a:lnTo>
                  <a:pt x="2637304" y="57134"/>
                </a:lnTo>
                <a:lnTo>
                  <a:pt x="2608632" y="44536"/>
                </a:lnTo>
                <a:lnTo>
                  <a:pt x="2541067" y="23491"/>
                </a:lnTo>
                <a:lnTo>
                  <a:pt x="2502836" y="15250"/>
                </a:lnTo>
                <a:lnTo>
                  <a:pt x="2449992" y="7080"/>
                </a:lnTo>
                <a:lnTo>
                  <a:pt x="2395916" y="2030"/>
                </a:lnTo>
                <a:lnTo>
                  <a:pt x="2341407" y="0"/>
                </a:lnTo>
                <a:close/>
              </a:path>
              <a:path w="3819525" h="1056004">
                <a:moveTo>
                  <a:pt x="2984157" y="366"/>
                </a:moveTo>
                <a:lnTo>
                  <a:pt x="2929283" y="750"/>
                </a:lnTo>
                <a:lnTo>
                  <a:pt x="2874983" y="3746"/>
                </a:lnTo>
                <a:lnTo>
                  <a:pt x="2821977" y="9333"/>
                </a:lnTo>
                <a:lnTo>
                  <a:pt x="2770986" y="17487"/>
                </a:lnTo>
                <a:lnTo>
                  <a:pt x="2722730" y="28187"/>
                </a:lnTo>
                <a:lnTo>
                  <a:pt x="2677929" y="41410"/>
                </a:lnTo>
                <a:lnTo>
                  <a:pt x="2637304" y="57134"/>
                </a:lnTo>
                <a:lnTo>
                  <a:pt x="3291358" y="57134"/>
                </a:lnTo>
                <a:lnTo>
                  <a:pt x="3241913" y="38415"/>
                </a:lnTo>
                <a:lnTo>
                  <a:pt x="3194978" y="25401"/>
                </a:lnTo>
                <a:lnTo>
                  <a:pt x="3145015" y="15112"/>
                </a:lnTo>
                <a:lnTo>
                  <a:pt x="3092743" y="7525"/>
                </a:lnTo>
                <a:lnTo>
                  <a:pt x="3038884" y="2617"/>
                </a:lnTo>
                <a:lnTo>
                  <a:pt x="2984157" y="366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892186" y="274134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298" y="0"/>
                </a:moveTo>
                <a:lnTo>
                  <a:pt x="17895" y="2302"/>
                </a:lnTo>
                <a:lnTo>
                  <a:pt x="8582" y="8582"/>
                </a:lnTo>
                <a:lnTo>
                  <a:pt x="2302" y="17895"/>
                </a:lnTo>
                <a:lnTo>
                  <a:pt x="0" y="29298"/>
                </a:lnTo>
                <a:lnTo>
                  <a:pt x="2302" y="40710"/>
                </a:lnTo>
                <a:lnTo>
                  <a:pt x="8582" y="50026"/>
                </a:lnTo>
                <a:lnTo>
                  <a:pt x="17895" y="56307"/>
                </a:lnTo>
                <a:lnTo>
                  <a:pt x="29298" y="58610"/>
                </a:lnTo>
                <a:lnTo>
                  <a:pt x="40710" y="56307"/>
                </a:lnTo>
                <a:lnTo>
                  <a:pt x="50026" y="50026"/>
                </a:lnTo>
                <a:lnTo>
                  <a:pt x="56307" y="40710"/>
                </a:lnTo>
                <a:lnTo>
                  <a:pt x="58610" y="29298"/>
                </a:lnTo>
                <a:lnTo>
                  <a:pt x="56307" y="17895"/>
                </a:lnTo>
                <a:lnTo>
                  <a:pt x="50026" y="8582"/>
                </a:lnTo>
                <a:lnTo>
                  <a:pt x="40710" y="2302"/>
                </a:lnTo>
                <a:lnTo>
                  <a:pt x="29298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983829" y="2677401"/>
            <a:ext cx="117246" cy="1172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131847" y="2597340"/>
            <a:ext cx="175869" cy="175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5757176" y="2579699"/>
            <a:ext cx="2245995" cy="6104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22630">
              <a:lnSpc>
                <a:spcPct val="100000"/>
              </a:lnSpc>
              <a:spcBef>
                <a:spcPts val="340"/>
              </a:spcBef>
            </a:pPr>
            <a:r>
              <a:rPr sz="2400" spc="25" dirty="0">
                <a:latin typeface="Tahoma"/>
                <a:cs typeface="Tahoma"/>
              </a:rPr>
              <a:t>eu-gb</a:t>
            </a:r>
            <a:endParaRPr sz="2400" dirty="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2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https://api.eu-gb.bluemix.net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99374" y="1795261"/>
            <a:ext cx="3429635" cy="509270"/>
          </a:xfrm>
          <a:custGeom>
            <a:avLst/>
            <a:gdLst/>
            <a:ahLst/>
            <a:cxnLst/>
            <a:rect l="l" t="t" r="r" b="b"/>
            <a:pathLst>
              <a:path w="3429635" h="509269">
                <a:moveTo>
                  <a:pt x="3279180" y="0"/>
                </a:moveTo>
                <a:lnTo>
                  <a:pt x="3271897" y="522"/>
                </a:lnTo>
                <a:lnTo>
                  <a:pt x="3265343" y="3738"/>
                </a:lnTo>
                <a:lnTo>
                  <a:pt x="3260356" y="9420"/>
                </a:lnTo>
                <a:lnTo>
                  <a:pt x="3257958" y="16594"/>
                </a:lnTo>
                <a:lnTo>
                  <a:pt x="3258481" y="23878"/>
                </a:lnTo>
                <a:lnTo>
                  <a:pt x="3261697" y="30435"/>
                </a:lnTo>
                <a:lnTo>
                  <a:pt x="3267379" y="35430"/>
                </a:lnTo>
                <a:lnTo>
                  <a:pt x="3321024" y="66240"/>
                </a:lnTo>
                <a:lnTo>
                  <a:pt x="3253232" y="66697"/>
                </a:lnTo>
                <a:lnTo>
                  <a:pt x="3078505" y="70088"/>
                </a:lnTo>
                <a:lnTo>
                  <a:pt x="2906547" y="75562"/>
                </a:lnTo>
                <a:lnTo>
                  <a:pt x="2738742" y="82979"/>
                </a:lnTo>
                <a:lnTo>
                  <a:pt x="2497709" y="97406"/>
                </a:lnTo>
                <a:lnTo>
                  <a:pt x="2346172" y="109001"/>
                </a:lnTo>
                <a:lnTo>
                  <a:pt x="2203564" y="122019"/>
                </a:lnTo>
                <a:lnTo>
                  <a:pt x="2071217" y="136306"/>
                </a:lnTo>
                <a:lnTo>
                  <a:pt x="2009330" y="143888"/>
                </a:lnTo>
                <a:lnTo>
                  <a:pt x="1950504" y="151724"/>
                </a:lnTo>
                <a:lnTo>
                  <a:pt x="1894916" y="159814"/>
                </a:lnTo>
                <a:lnTo>
                  <a:pt x="1842744" y="168145"/>
                </a:lnTo>
                <a:lnTo>
                  <a:pt x="1794128" y="176679"/>
                </a:lnTo>
                <a:lnTo>
                  <a:pt x="1749247" y="185417"/>
                </a:lnTo>
                <a:lnTo>
                  <a:pt x="1708238" y="194358"/>
                </a:lnTo>
                <a:lnTo>
                  <a:pt x="1671231" y="203476"/>
                </a:lnTo>
                <a:lnTo>
                  <a:pt x="1609737" y="222349"/>
                </a:lnTo>
                <a:lnTo>
                  <a:pt x="1565160" y="242643"/>
                </a:lnTo>
                <a:lnTo>
                  <a:pt x="1536674" y="268678"/>
                </a:lnTo>
                <a:lnTo>
                  <a:pt x="1531188" y="288935"/>
                </a:lnTo>
                <a:lnTo>
                  <a:pt x="1527987" y="293507"/>
                </a:lnTo>
                <a:lnTo>
                  <a:pt x="1489519" y="317116"/>
                </a:lnTo>
                <a:lnTo>
                  <a:pt x="1442110" y="334718"/>
                </a:lnTo>
                <a:lnTo>
                  <a:pt x="1379740" y="352193"/>
                </a:lnTo>
                <a:lnTo>
                  <a:pt x="1303947" y="369161"/>
                </a:lnTo>
                <a:lnTo>
                  <a:pt x="1261414" y="377377"/>
                </a:lnTo>
                <a:lnTo>
                  <a:pt x="1215999" y="385378"/>
                </a:lnTo>
                <a:lnTo>
                  <a:pt x="1167866" y="393151"/>
                </a:lnTo>
                <a:lnTo>
                  <a:pt x="1117142" y="400669"/>
                </a:lnTo>
                <a:lnTo>
                  <a:pt x="1063980" y="407908"/>
                </a:lnTo>
                <a:lnTo>
                  <a:pt x="1008545" y="414868"/>
                </a:lnTo>
                <a:lnTo>
                  <a:pt x="950950" y="421510"/>
                </a:lnTo>
                <a:lnTo>
                  <a:pt x="829932" y="433778"/>
                </a:lnTo>
                <a:lnTo>
                  <a:pt x="702094" y="444573"/>
                </a:lnTo>
                <a:lnTo>
                  <a:pt x="568502" y="453743"/>
                </a:lnTo>
                <a:lnTo>
                  <a:pt x="430377" y="461121"/>
                </a:lnTo>
                <a:lnTo>
                  <a:pt x="288861" y="466582"/>
                </a:lnTo>
                <a:lnTo>
                  <a:pt x="145072" y="469973"/>
                </a:lnTo>
                <a:lnTo>
                  <a:pt x="0" y="471129"/>
                </a:lnTo>
                <a:lnTo>
                  <a:pt x="304" y="509229"/>
                </a:lnTo>
                <a:lnTo>
                  <a:pt x="145669" y="508060"/>
                </a:lnTo>
                <a:lnTo>
                  <a:pt x="290042" y="504670"/>
                </a:lnTo>
                <a:lnTo>
                  <a:pt x="432130" y="499183"/>
                </a:lnTo>
                <a:lnTo>
                  <a:pt x="570814" y="491766"/>
                </a:lnTo>
                <a:lnTo>
                  <a:pt x="704926" y="482559"/>
                </a:lnTo>
                <a:lnTo>
                  <a:pt x="833450" y="471713"/>
                </a:lnTo>
                <a:lnTo>
                  <a:pt x="955141" y="459381"/>
                </a:lnTo>
                <a:lnTo>
                  <a:pt x="1013091" y="452701"/>
                </a:lnTo>
                <a:lnTo>
                  <a:pt x="1068920" y="445691"/>
                </a:lnTo>
                <a:lnTo>
                  <a:pt x="1122502" y="438388"/>
                </a:lnTo>
                <a:lnTo>
                  <a:pt x="1173695" y="430806"/>
                </a:lnTo>
                <a:lnTo>
                  <a:pt x="1222336" y="422945"/>
                </a:lnTo>
                <a:lnTo>
                  <a:pt x="1268336" y="414842"/>
                </a:lnTo>
                <a:lnTo>
                  <a:pt x="1311516" y="406499"/>
                </a:lnTo>
                <a:lnTo>
                  <a:pt x="1351775" y="397939"/>
                </a:lnTo>
                <a:lnTo>
                  <a:pt x="1388973" y="389163"/>
                </a:lnTo>
                <a:lnTo>
                  <a:pt x="1453756" y="371002"/>
                </a:lnTo>
                <a:lnTo>
                  <a:pt x="1505064" y="351927"/>
                </a:lnTo>
                <a:lnTo>
                  <a:pt x="1542681" y="331188"/>
                </a:lnTo>
                <a:lnTo>
                  <a:pt x="1569567" y="292199"/>
                </a:lnTo>
                <a:lnTo>
                  <a:pt x="1571040" y="287068"/>
                </a:lnTo>
                <a:lnTo>
                  <a:pt x="1622933" y="258112"/>
                </a:lnTo>
                <a:lnTo>
                  <a:pt x="1680997" y="240319"/>
                </a:lnTo>
                <a:lnTo>
                  <a:pt x="1756943" y="222742"/>
                </a:lnTo>
                <a:lnTo>
                  <a:pt x="1801075" y="214144"/>
                </a:lnTo>
                <a:lnTo>
                  <a:pt x="1849043" y="205712"/>
                </a:lnTo>
                <a:lnTo>
                  <a:pt x="1900669" y="197482"/>
                </a:lnTo>
                <a:lnTo>
                  <a:pt x="1955761" y="189468"/>
                </a:lnTo>
                <a:lnTo>
                  <a:pt x="2014156" y="181683"/>
                </a:lnTo>
                <a:lnTo>
                  <a:pt x="2140115" y="166888"/>
                </a:lnTo>
                <a:lnTo>
                  <a:pt x="2277135" y="153286"/>
                </a:lnTo>
                <a:lnTo>
                  <a:pt x="2423820" y="141005"/>
                </a:lnTo>
                <a:lnTo>
                  <a:pt x="2578785" y="130197"/>
                </a:lnTo>
                <a:lnTo>
                  <a:pt x="2740609" y="121028"/>
                </a:lnTo>
                <a:lnTo>
                  <a:pt x="2907995" y="113637"/>
                </a:lnTo>
                <a:lnTo>
                  <a:pt x="3079483" y="108176"/>
                </a:lnTo>
                <a:lnTo>
                  <a:pt x="3253727" y="104785"/>
                </a:lnTo>
                <a:lnTo>
                  <a:pt x="3396051" y="104340"/>
                </a:lnTo>
                <a:lnTo>
                  <a:pt x="3429419" y="84579"/>
                </a:lnTo>
                <a:lnTo>
                  <a:pt x="3286353" y="2397"/>
                </a:lnTo>
                <a:lnTo>
                  <a:pt x="3279180" y="0"/>
                </a:lnTo>
                <a:close/>
              </a:path>
              <a:path w="3429635" h="509269">
                <a:moveTo>
                  <a:pt x="3396051" y="104340"/>
                </a:moveTo>
                <a:lnTo>
                  <a:pt x="3321265" y="104340"/>
                </a:lnTo>
                <a:lnTo>
                  <a:pt x="3268040" y="135862"/>
                </a:lnTo>
                <a:lnTo>
                  <a:pt x="3262422" y="140934"/>
                </a:lnTo>
                <a:lnTo>
                  <a:pt x="3259294" y="147534"/>
                </a:lnTo>
                <a:lnTo>
                  <a:pt x="3258869" y="154823"/>
                </a:lnTo>
                <a:lnTo>
                  <a:pt x="3261360" y="161960"/>
                </a:lnTo>
                <a:lnTo>
                  <a:pt x="3266425" y="167580"/>
                </a:lnTo>
                <a:lnTo>
                  <a:pt x="3273023" y="170712"/>
                </a:lnTo>
                <a:lnTo>
                  <a:pt x="3280314" y="171142"/>
                </a:lnTo>
                <a:lnTo>
                  <a:pt x="3287458" y="168653"/>
                </a:lnTo>
                <a:lnTo>
                  <a:pt x="3396051" y="104340"/>
                </a:lnTo>
                <a:close/>
              </a:path>
            </a:pathLst>
          </a:custGeom>
          <a:solidFill>
            <a:srgbClr val="3965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599298" y="2266391"/>
            <a:ext cx="3429635" cy="789940"/>
          </a:xfrm>
          <a:custGeom>
            <a:avLst/>
            <a:gdLst/>
            <a:ahLst/>
            <a:cxnLst/>
            <a:rect l="l" t="t" r="r" b="b"/>
            <a:pathLst>
              <a:path w="3429635" h="789939">
                <a:moveTo>
                  <a:pt x="469" y="0"/>
                </a:moveTo>
                <a:lnTo>
                  <a:pt x="0" y="38100"/>
                </a:lnTo>
                <a:lnTo>
                  <a:pt x="160312" y="40068"/>
                </a:lnTo>
                <a:lnTo>
                  <a:pt x="319138" y="45796"/>
                </a:lnTo>
                <a:lnTo>
                  <a:pt x="475475" y="55029"/>
                </a:lnTo>
                <a:lnTo>
                  <a:pt x="628040" y="67538"/>
                </a:lnTo>
                <a:lnTo>
                  <a:pt x="775627" y="83045"/>
                </a:lnTo>
                <a:lnTo>
                  <a:pt x="847051" y="91846"/>
                </a:lnTo>
                <a:lnTo>
                  <a:pt x="916800" y="101307"/>
                </a:lnTo>
                <a:lnTo>
                  <a:pt x="984656" y="111379"/>
                </a:lnTo>
                <a:lnTo>
                  <a:pt x="1050455" y="122059"/>
                </a:lnTo>
                <a:lnTo>
                  <a:pt x="1114044" y="133299"/>
                </a:lnTo>
                <a:lnTo>
                  <a:pt x="1175270" y="145059"/>
                </a:lnTo>
                <a:lnTo>
                  <a:pt x="1233944" y="157314"/>
                </a:lnTo>
                <a:lnTo>
                  <a:pt x="1289939" y="170027"/>
                </a:lnTo>
                <a:lnTo>
                  <a:pt x="1343063" y="183172"/>
                </a:lnTo>
                <a:lnTo>
                  <a:pt x="1393164" y="196697"/>
                </a:lnTo>
                <a:lnTo>
                  <a:pt x="1440078" y="210578"/>
                </a:lnTo>
                <a:lnTo>
                  <a:pt x="1483626" y="224764"/>
                </a:lnTo>
                <a:lnTo>
                  <a:pt x="1523644" y="239217"/>
                </a:lnTo>
                <a:lnTo>
                  <a:pt x="1559928" y="253885"/>
                </a:lnTo>
                <a:lnTo>
                  <a:pt x="1620596" y="283578"/>
                </a:lnTo>
                <a:lnTo>
                  <a:pt x="1663954" y="312978"/>
                </a:lnTo>
                <a:lnTo>
                  <a:pt x="1693913" y="351917"/>
                </a:lnTo>
                <a:lnTo>
                  <a:pt x="1698879" y="384111"/>
                </a:lnTo>
                <a:lnTo>
                  <a:pt x="1708200" y="404469"/>
                </a:lnTo>
                <a:lnTo>
                  <a:pt x="1740979" y="441096"/>
                </a:lnTo>
                <a:lnTo>
                  <a:pt x="1790128" y="474510"/>
                </a:lnTo>
                <a:lnTo>
                  <a:pt x="1854631" y="506107"/>
                </a:lnTo>
                <a:lnTo>
                  <a:pt x="1892376" y="521360"/>
                </a:lnTo>
                <a:lnTo>
                  <a:pt x="1933625" y="536257"/>
                </a:lnTo>
                <a:lnTo>
                  <a:pt x="1978240" y="550799"/>
                </a:lnTo>
                <a:lnTo>
                  <a:pt x="2026094" y="564959"/>
                </a:lnTo>
                <a:lnTo>
                  <a:pt x="2077034" y="578713"/>
                </a:lnTo>
                <a:lnTo>
                  <a:pt x="2130907" y="592035"/>
                </a:lnTo>
                <a:lnTo>
                  <a:pt x="2187574" y="604901"/>
                </a:lnTo>
                <a:lnTo>
                  <a:pt x="2246884" y="617296"/>
                </a:lnTo>
                <a:lnTo>
                  <a:pt x="2308682" y="629158"/>
                </a:lnTo>
                <a:lnTo>
                  <a:pt x="2372817" y="640499"/>
                </a:lnTo>
                <a:lnTo>
                  <a:pt x="2439136" y="651256"/>
                </a:lnTo>
                <a:lnTo>
                  <a:pt x="2507475" y="661416"/>
                </a:lnTo>
                <a:lnTo>
                  <a:pt x="2577693" y="670928"/>
                </a:lnTo>
                <a:lnTo>
                  <a:pt x="2649689" y="679792"/>
                </a:lnTo>
                <a:lnTo>
                  <a:pt x="2798051" y="695388"/>
                </a:lnTo>
                <a:lnTo>
                  <a:pt x="2951480" y="707961"/>
                </a:lnTo>
                <a:lnTo>
                  <a:pt x="3108680" y="717257"/>
                </a:lnTo>
                <a:lnTo>
                  <a:pt x="3268408" y="723011"/>
                </a:lnTo>
                <a:lnTo>
                  <a:pt x="3320986" y="723658"/>
                </a:lnTo>
                <a:lnTo>
                  <a:pt x="3267176" y="754176"/>
                </a:lnTo>
                <a:lnTo>
                  <a:pt x="3261469" y="759131"/>
                </a:lnTo>
                <a:lnTo>
                  <a:pt x="3258216" y="765665"/>
                </a:lnTo>
                <a:lnTo>
                  <a:pt x="3257650" y="772945"/>
                </a:lnTo>
                <a:lnTo>
                  <a:pt x="3260001" y="780135"/>
                </a:lnTo>
                <a:lnTo>
                  <a:pt x="3264962" y="785850"/>
                </a:lnTo>
                <a:lnTo>
                  <a:pt x="3271500" y="789104"/>
                </a:lnTo>
                <a:lnTo>
                  <a:pt x="3278782" y="789668"/>
                </a:lnTo>
                <a:lnTo>
                  <a:pt x="3285972" y="787311"/>
                </a:lnTo>
                <a:lnTo>
                  <a:pt x="3429495" y="705942"/>
                </a:lnTo>
                <a:lnTo>
                  <a:pt x="3395517" y="685558"/>
                </a:lnTo>
                <a:lnTo>
                  <a:pt x="3321456" y="685558"/>
                </a:lnTo>
                <a:lnTo>
                  <a:pt x="3269335" y="684923"/>
                </a:lnTo>
                <a:lnTo>
                  <a:pt x="3110496" y="679196"/>
                </a:lnTo>
                <a:lnTo>
                  <a:pt x="2954159" y="669950"/>
                </a:lnTo>
                <a:lnTo>
                  <a:pt x="2801607" y="657453"/>
                </a:lnTo>
                <a:lnTo>
                  <a:pt x="2654007" y="641934"/>
                </a:lnTo>
                <a:lnTo>
                  <a:pt x="2582583" y="633145"/>
                </a:lnTo>
                <a:lnTo>
                  <a:pt x="2512834" y="623684"/>
                </a:lnTo>
                <a:lnTo>
                  <a:pt x="2444978" y="613600"/>
                </a:lnTo>
                <a:lnTo>
                  <a:pt x="2379179" y="602932"/>
                </a:lnTo>
                <a:lnTo>
                  <a:pt x="2315591" y="591693"/>
                </a:lnTo>
                <a:lnTo>
                  <a:pt x="2254364" y="579932"/>
                </a:lnTo>
                <a:lnTo>
                  <a:pt x="2195677" y="567677"/>
                </a:lnTo>
                <a:lnTo>
                  <a:pt x="2139696" y="554964"/>
                </a:lnTo>
                <a:lnTo>
                  <a:pt x="2086571" y="541820"/>
                </a:lnTo>
                <a:lnTo>
                  <a:pt x="2036470" y="528294"/>
                </a:lnTo>
                <a:lnTo>
                  <a:pt x="1989556" y="514413"/>
                </a:lnTo>
                <a:lnTo>
                  <a:pt x="1946008" y="500227"/>
                </a:lnTo>
                <a:lnTo>
                  <a:pt x="1905990" y="485762"/>
                </a:lnTo>
                <a:lnTo>
                  <a:pt x="1869706" y="471106"/>
                </a:lnTo>
                <a:lnTo>
                  <a:pt x="1809038" y="441401"/>
                </a:lnTo>
                <a:lnTo>
                  <a:pt x="1765681" y="412000"/>
                </a:lnTo>
                <a:lnTo>
                  <a:pt x="1735721" y="373062"/>
                </a:lnTo>
                <a:lnTo>
                  <a:pt x="1730756" y="340880"/>
                </a:lnTo>
                <a:lnTo>
                  <a:pt x="1721434" y="320522"/>
                </a:lnTo>
                <a:lnTo>
                  <a:pt x="1688655" y="283883"/>
                </a:lnTo>
                <a:lnTo>
                  <a:pt x="1639506" y="250482"/>
                </a:lnTo>
                <a:lnTo>
                  <a:pt x="1575003" y="218884"/>
                </a:lnTo>
                <a:lnTo>
                  <a:pt x="1537258" y="203631"/>
                </a:lnTo>
                <a:lnTo>
                  <a:pt x="1496009" y="188722"/>
                </a:lnTo>
                <a:lnTo>
                  <a:pt x="1451394" y="174193"/>
                </a:lnTo>
                <a:lnTo>
                  <a:pt x="1403540" y="160032"/>
                </a:lnTo>
                <a:lnTo>
                  <a:pt x="1352600" y="146278"/>
                </a:lnTo>
                <a:lnTo>
                  <a:pt x="1298727" y="132956"/>
                </a:lnTo>
                <a:lnTo>
                  <a:pt x="1242060" y="120078"/>
                </a:lnTo>
                <a:lnTo>
                  <a:pt x="1182751" y="107696"/>
                </a:lnTo>
                <a:lnTo>
                  <a:pt x="1120952" y="95821"/>
                </a:lnTo>
                <a:lnTo>
                  <a:pt x="1056817" y="84493"/>
                </a:lnTo>
                <a:lnTo>
                  <a:pt x="990498" y="73736"/>
                </a:lnTo>
                <a:lnTo>
                  <a:pt x="922159" y="63576"/>
                </a:lnTo>
                <a:lnTo>
                  <a:pt x="851941" y="54051"/>
                </a:lnTo>
                <a:lnTo>
                  <a:pt x="779945" y="45186"/>
                </a:lnTo>
                <a:lnTo>
                  <a:pt x="631583" y="29603"/>
                </a:lnTo>
                <a:lnTo>
                  <a:pt x="478142" y="17030"/>
                </a:lnTo>
                <a:lnTo>
                  <a:pt x="320941" y="7734"/>
                </a:lnTo>
                <a:lnTo>
                  <a:pt x="161226" y="1981"/>
                </a:lnTo>
                <a:lnTo>
                  <a:pt x="469" y="0"/>
                </a:lnTo>
                <a:close/>
              </a:path>
              <a:path w="3429635" h="789939">
                <a:moveTo>
                  <a:pt x="3280884" y="618537"/>
                </a:moveTo>
                <a:lnTo>
                  <a:pt x="3273591" y="618923"/>
                </a:lnTo>
                <a:lnTo>
                  <a:pt x="3266977" y="622016"/>
                </a:lnTo>
                <a:lnTo>
                  <a:pt x="3261880" y="627608"/>
                </a:lnTo>
                <a:lnTo>
                  <a:pt x="3259350" y="634733"/>
                </a:lnTo>
                <a:lnTo>
                  <a:pt x="3259734" y="642023"/>
                </a:lnTo>
                <a:lnTo>
                  <a:pt x="3262823" y="648636"/>
                </a:lnTo>
                <a:lnTo>
                  <a:pt x="3268408" y="653732"/>
                </a:lnTo>
                <a:lnTo>
                  <a:pt x="3321456" y="685558"/>
                </a:lnTo>
                <a:lnTo>
                  <a:pt x="3395517" y="685558"/>
                </a:lnTo>
                <a:lnTo>
                  <a:pt x="3288017" y="621068"/>
                </a:lnTo>
                <a:lnTo>
                  <a:pt x="3280884" y="618537"/>
                </a:lnTo>
                <a:close/>
              </a:path>
            </a:pathLst>
          </a:custGeom>
          <a:solidFill>
            <a:srgbClr val="3965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62129" y="1016902"/>
            <a:ext cx="497586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Malgun Gothic"/>
              <a:buChar char="§"/>
              <a:tabLst>
                <a:tab pos="354965" algn="l"/>
                <a:tab pos="355600" algn="l"/>
              </a:tabLst>
            </a:pPr>
            <a:r>
              <a:rPr sz="1600" spc="25" dirty="0">
                <a:solidFill>
                  <a:srgbClr val="A5A5A5"/>
                </a:solidFill>
                <a:latin typeface="Tahoma"/>
                <a:cs typeface="Tahoma"/>
              </a:rPr>
              <a:t>Stand-alone</a:t>
            </a:r>
            <a:r>
              <a:rPr sz="1600" spc="-13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A5A5A5"/>
                </a:solidFill>
                <a:latin typeface="Tahoma"/>
                <a:cs typeface="Tahoma"/>
              </a:rPr>
              <a:t>cloud</a:t>
            </a:r>
            <a:r>
              <a:rPr sz="1600" spc="-13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A5A5A5"/>
                </a:solidFill>
                <a:latin typeface="Tahoma"/>
                <a:cs typeface="Tahoma"/>
              </a:rPr>
              <a:t>with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A5A5A5"/>
                </a:solidFill>
                <a:latin typeface="Tahoma"/>
                <a:cs typeface="Tahoma"/>
              </a:rPr>
              <a:t>catalog,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A5A5A5"/>
                </a:solidFill>
                <a:latin typeface="Tahoma"/>
                <a:cs typeface="Tahoma"/>
              </a:rPr>
              <a:t>apps,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A5A5A5"/>
                </a:solidFill>
                <a:latin typeface="Tahoma"/>
                <a:cs typeface="Tahoma"/>
              </a:rPr>
              <a:t>and</a:t>
            </a:r>
            <a:r>
              <a:rPr sz="1600" spc="-13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A5A5A5"/>
                </a:solidFill>
                <a:latin typeface="Tahoma"/>
                <a:cs typeface="Tahoma"/>
              </a:rPr>
              <a:t>services</a:t>
            </a:r>
            <a:endParaRPr sz="16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Malgun Gothic"/>
              <a:buChar char="§"/>
              <a:tabLst>
                <a:tab pos="354965" algn="l"/>
                <a:tab pos="355600" algn="l"/>
              </a:tabLst>
            </a:pPr>
            <a:r>
              <a:rPr sz="1600" spc="30" dirty="0">
                <a:solidFill>
                  <a:srgbClr val="A5A5A5"/>
                </a:solidFill>
                <a:latin typeface="Tahoma"/>
                <a:cs typeface="Tahoma"/>
              </a:rPr>
              <a:t>Maximum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A5A5A5"/>
                </a:solidFill>
                <a:latin typeface="Tahoma"/>
                <a:cs typeface="Tahoma"/>
              </a:rPr>
              <a:t>isolation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A5A5A5"/>
                </a:solidFill>
                <a:latin typeface="Tahoma"/>
                <a:cs typeface="Tahoma"/>
              </a:rPr>
              <a:t>from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A5A5A5"/>
                </a:solidFill>
                <a:latin typeface="Tahoma"/>
                <a:cs typeface="Tahoma"/>
              </a:rPr>
              <a:t>entities</a:t>
            </a:r>
            <a:r>
              <a:rPr sz="1600" spc="-13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A5A5A5"/>
                </a:solidFill>
                <a:latin typeface="Tahoma"/>
                <a:cs typeface="Tahoma"/>
              </a:rPr>
              <a:t>in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A5A5A5"/>
                </a:solidFill>
                <a:latin typeface="Tahoma"/>
                <a:cs typeface="Tahoma"/>
              </a:rPr>
              <a:t>other</a:t>
            </a:r>
            <a:r>
              <a:rPr sz="1600" spc="-12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A5A5A5"/>
                </a:solidFill>
                <a:latin typeface="Tahoma"/>
                <a:cs typeface="Tahoma"/>
              </a:rPr>
              <a:t>regions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6998" y="3784380"/>
            <a:ext cx="3827145" cy="1013460"/>
          </a:xfrm>
          <a:custGeom>
            <a:avLst/>
            <a:gdLst/>
            <a:ahLst/>
            <a:cxnLst/>
            <a:rect l="l" t="t" r="r" b="b"/>
            <a:pathLst>
              <a:path w="3827145" h="1013460">
                <a:moveTo>
                  <a:pt x="2454430" y="916857"/>
                </a:moveTo>
                <a:lnTo>
                  <a:pt x="1460930" y="916857"/>
                </a:lnTo>
                <a:lnTo>
                  <a:pt x="1496111" y="933982"/>
                </a:lnTo>
                <a:lnTo>
                  <a:pt x="1535543" y="949678"/>
                </a:lnTo>
                <a:lnTo>
                  <a:pt x="1578886" y="963854"/>
                </a:lnTo>
                <a:lnTo>
                  <a:pt x="1625799" y="976418"/>
                </a:lnTo>
                <a:lnTo>
                  <a:pt x="1675940" y="987280"/>
                </a:lnTo>
                <a:lnTo>
                  <a:pt x="1728967" y="996347"/>
                </a:lnTo>
                <a:lnTo>
                  <a:pt x="1784539" y="1003528"/>
                </a:lnTo>
                <a:lnTo>
                  <a:pt x="1843906" y="1008859"/>
                </a:lnTo>
                <a:lnTo>
                  <a:pt x="1903314" y="1011941"/>
                </a:lnTo>
                <a:lnTo>
                  <a:pt x="1962389" y="1012845"/>
                </a:lnTo>
                <a:lnTo>
                  <a:pt x="2020755" y="1011645"/>
                </a:lnTo>
                <a:lnTo>
                  <a:pt x="2078039" y="1008411"/>
                </a:lnTo>
                <a:lnTo>
                  <a:pt x="2133866" y="1003218"/>
                </a:lnTo>
                <a:lnTo>
                  <a:pt x="2187861" y="996137"/>
                </a:lnTo>
                <a:lnTo>
                  <a:pt x="2239650" y="987241"/>
                </a:lnTo>
                <a:lnTo>
                  <a:pt x="2288858" y="976603"/>
                </a:lnTo>
                <a:lnTo>
                  <a:pt x="2335111" y="964293"/>
                </a:lnTo>
                <a:lnTo>
                  <a:pt x="2378035" y="950386"/>
                </a:lnTo>
                <a:lnTo>
                  <a:pt x="2417254" y="934954"/>
                </a:lnTo>
                <a:lnTo>
                  <a:pt x="2452394" y="918068"/>
                </a:lnTo>
                <a:lnTo>
                  <a:pt x="2454430" y="916857"/>
                </a:lnTo>
                <a:close/>
              </a:path>
              <a:path w="3827145" h="1013460">
                <a:moveTo>
                  <a:pt x="3175957" y="827938"/>
                </a:moveTo>
                <a:lnTo>
                  <a:pt x="516152" y="827938"/>
                </a:lnTo>
                <a:lnTo>
                  <a:pt x="520927" y="830913"/>
                </a:lnTo>
                <a:lnTo>
                  <a:pt x="555899" y="850192"/>
                </a:lnTo>
                <a:lnTo>
                  <a:pt x="591883" y="866656"/>
                </a:lnTo>
                <a:lnTo>
                  <a:pt x="631051" y="881754"/>
                </a:lnTo>
                <a:lnTo>
                  <a:pt x="673119" y="895461"/>
                </a:lnTo>
                <a:lnTo>
                  <a:pt x="717808" y="907751"/>
                </a:lnTo>
                <a:lnTo>
                  <a:pt x="764835" y="918599"/>
                </a:lnTo>
                <a:lnTo>
                  <a:pt x="813919" y="927979"/>
                </a:lnTo>
                <a:lnTo>
                  <a:pt x="864779" y="935867"/>
                </a:lnTo>
                <a:lnTo>
                  <a:pt x="917132" y="942236"/>
                </a:lnTo>
                <a:lnTo>
                  <a:pt x="970699" y="947062"/>
                </a:lnTo>
                <a:lnTo>
                  <a:pt x="1025196" y="950319"/>
                </a:lnTo>
                <a:lnTo>
                  <a:pt x="1080344" y="951982"/>
                </a:lnTo>
                <a:lnTo>
                  <a:pt x="1135860" y="952026"/>
                </a:lnTo>
                <a:lnTo>
                  <a:pt x="1191463" y="950425"/>
                </a:lnTo>
                <a:lnTo>
                  <a:pt x="1246871" y="947153"/>
                </a:lnTo>
                <a:lnTo>
                  <a:pt x="1301803" y="942186"/>
                </a:lnTo>
                <a:lnTo>
                  <a:pt x="1355978" y="935497"/>
                </a:lnTo>
                <a:lnTo>
                  <a:pt x="1409114" y="927063"/>
                </a:lnTo>
                <a:lnTo>
                  <a:pt x="1460930" y="916857"/>
                </a:lnTo>
                <a:lnTo>
                  <a:pt x="2454430" y="916857"/>
                </a:lnTo>
                <a:lnTo>
                  <a:pt x="2483081" y="899802"/>
                </a:lnTo>
                <a:lnTo>
                  <a:pt x="2508940" y="880228"/>
                </a:lnTo>
                <a:lnTo>
                  <a:pt x="2529597" y="859418"/>
                </a:lnTo>
                <a:lnTo>
                  <a:pt x="3070389" y="859418"/>
                </a:lnTo>
                <a:lnTo>
                  <a:pt x="3110307" y="849876"/>
                </a:lnTo>
                <a:lnTo>
                  <a:pt x="3159820" y="834434"/>
                </a:lnTo>
                <a:lnTo>
                  <a:pt x="3175957" y="827938"/>
                </a:lnTo>
                <a:close/>
              </a:path>
              <a:path w="3827145" h="1013460">
                <a:moveTo>
                  <a:pt x="3070389" y="859418"/>
                </a:moveTo>
                <a:lnTo>
                  <a:pt x="2529597" y="859418"/>
                </a:lnTo>
                <a:lnTo>
                  <a:pt x="2579071" y="869218"/>
                </a:lnTo>
                <a:lnTo>
                  <a:pt x="2631001" y="876967"/>
                </a:lnTo>
                <a:lnTo>
                  <a:pt x="2684896" y="882612"/>
                </a:lnTo>
                <a:lnTo>
                  <a:pt x="2740264" y="886102"/>
                </a:lnTo>
                <a:lnTo>
                  <a:pt x="2796615" y="887386"/>
                </a:lnTo>
                <a:lnTo>
                  <a:pt x="2866120" y="885904"/>
                </a:lnTo>
                <a:lnTo>
                  <a:pt x="2932857" y="881194"/>
                </a:lnTo>
                <a:lnTo>
                  <a:pt x="2996211" y="873474"/>
                </a:lnTo>
                <a:lnTo>
                  <a:pt x="3055566" y="862962"/>
                </a:lnTo>
                <a:lnTo>
                  <a:pt x="3070389" y="859418"/>
                </a:lnTo>
                <a:close/>
              </a:path>
              <a:path w="3827145" h="1013460">
                <a:moveTo>
                  <a:pt x="958676" y="89158"/>
                </a:moveTo>
                <a:lnTo>
                  <a:pt x="908963" y="89335"/>
                </a:lnTo>
                <a:lnTo>
                  <a:pt x="859204" y="91014"/>
                </a:lnTo>
                <a:lnTo>
                  <a:pt x="790686" y="95835"/>
                </a:lnTo>
                <a:lnTo>
                  <a:pt x="725551" y="103306"/>
                </a:lnTo>
                <a:lnTo>
                  <a:pt x="664183" y="113245"/>
                </a:lnTo>
                <a:lnTo>
                  <a:pt x="606966" y="125470"/>
                </a:lnTo>
                <a:lnTo>
                  <a:pt x="554284" y="139800"/>
                </a:lnTo>
                <a:lnTo>
                  <a:pt x="506521" y="156052"/>
                </a:lnTo>
                <a:lnTo>
                  <a:pt x="464061" y="174045"/>
                </a:lnTo>
                <a:lnTo>
                  <a:pt x="427288" y="193596"/>
                </a:lnTo>
                <a:lnTo>
                  <a:pt x="372338" y="236647"/>
                </a:lnTo>
                <a:lnTo>
                  <a:pt x="344742" y="283750"/>
                </a:lnTo>
                <a:lnTo>
                  <a:pt x="342162" y="308366"/>
                </a:lnTo>
                <a:lnTo>
                  <a:pt x="347572" y="333449"/>
                </a:lnTo>
                <a:lnTo>
                  <a:pt x="344359" y="336602"/>
                </a:lnTo>
                <a:lnTo>
                  <a:pt x="284681" y="340574"/>
                </a:lnTo>
                <a:lnTo>
                  <a:pt x="228146" y="347790"/>
                </a:lnTo>
                <a:lnTo>
                  <a:pt x="175681" y="358036"/>
                </a:lnTo>
                <a:lnTo>
                  <a:pt x="128214" y="371094"/>
                </a:lnTo>
                <a:lnTo>
                  <a:pt x="86671" y="386750"/>
                </a:lnTo>
                <a:lnTo>
                  <a:pt x="51980" y="404785"/>
                </a:lnTo>
                <a:lnTo>
                  <a:pt x="19557" y="430445"/>
                </a:lnTo>
                <a:lnTo>
                  <a:pt x="0" y="484028"/>
                </a:lnTo>
                <a:lnTo>
                  <a:pt x="11759" y="510418"/>
                </a:lnTo>
                <a:lnTo>
                  <a:pt x="37139" y="535519"/>
                </a:lnTo>
                <a:lnTo>
                  <a:pt x="75586" y="558563"/>
                </a:lnTo>
                <a:lnTo>
                  <a:pt x="126548" y="578784"/>
                </a:lnTo>
                <a:lnTo>
                  <a:pt x="189470" y="595416"/>
                </a:lnTo>
                <a:lnTo>
                  <a:pt x="138999" y="619624"/>
                </a:lnTo>
                <a:lnTo>
                  <a:pt x="104639" y="646860"/>
                </a:lnTo>
                <a:lnTo>
                  <a:pt x="87316" y="676110"/>
                </a:lnTo>
                <a:lnTo>
                  <a:pt x="87959" y="706359"/>
                </a:lnTo>
                <a:lnTo>
                  <a:pt x="121712" y="749074"/>
                </a:lnTo>
                <a:lnTo>
                  <a:pt x="188460" y="784591"/>
                </a:lnTo>
                <a:lnTo>
                  <a:pt x="232004" y="799025"/>
                </a:lnTo>
                <a:lnTo>
                  <a:pt x="281151" y="810909"/>
                </a:lnTo>
                <a:lnTo>
                  <a:pt x="335022" y="819993"/>
                </a:lnTo>
                <a:lnTo>
                  <a:pt x="392733" y="826026"/>
                </a:lnTo>
                <a:lnTo>
                  <a:pt x="453403" y="828757"/>
                </a:lnTo>
                <a:lnTo>
                  <a:pt x="516152" y="827938"/>
                </a:lnTo>
                <a:lnTo>
                  <a:pt x="3175957" y="827938"/>
                </a:lnTo>
                <a:lnTo>
                  <a:pt x="3240702" y="797352"/>
                </a:lnTo>
                <a:lnTo>
                  <a:pt x="3293290" y="753461"/>
                </a:lnTo>
                <a:lnTo>
                  <a:pt x="3312667" y="704504"/>
                </a:lnTo>
                <a:lnTo>
                  <a:pt x="3363188" y="701099"/>
                </a:lnTo>
                <a:lnTo>
                  <a:pt x="3412537" y="696167"/>
                </a:lnTo>
                <a:lnTo>
                  <a:pt x="3460453" y="689749"/>
                </a:lnTo>
                <a:lnTo>
                  <a:pt x="3506678" y="681884"/>
                </a:lnTo>
                <a:lnTo>
                  <a:pt x="3550953" y="672610"/>
                </a:lnTo>
                <a:lnTo>
                  <a:pt x="3593019" y="661968"/>
                </a:lnTo>
                <a:lnTo>
                  <a:pt x="3649819" y="644123"/>
                </a:lnTo>
                <a:lnTo>
                  <a:pt x="3698945" y="624327"/>
                </a:lnTo>
                <a:lnTo>
                  <a:pt x="3740294" y="602863"/>
                </a:lnTo>
                <a:lnTo>
                  <a:pt x="3773763" y="580016"/>
                </a:lnTo>
                <a:lnTo>
                  <a:pt x="3816646" y="531307"/>
                </a:lnTo>
                <a:lnTo>
                  <a:pt x="3826766" y="480472"/>
                </a:lnTo>
                <a:lnTo>
                  <a:pt x="3819282" y="454967"/>
                </a:lnTo>
                <a:lnTo>
                  <a:pt x="3803297" y="429782"/>
                </a:lnTo>
                <a:lnTo>
                  <a:pt x="3778709" y="405201"/>
                </a:lnTo>
                <a:lnTo>
                  <a:pt x="3745413" y="381508"/>
                </a:lnTo>
                <a:lnTo>
                  <a:pt x="3703306" y="358987"/>
                </a:lnTo>
                <a:lnTo>
                  <a:pt x="3709518" y="353494"/>
                </a:lnTo>
                <a:lnTo>
                  <a:pt x="3738306" y="311808"/>
                </a:lnTo>
                <a:lnTo>
                  <a:pt x="3741452" y="287202"/>
                </a:lnTo>
                <a:lnTo>
                  <a:pt x="3734870" y="263102"/>
                </a:lnTo>
                <a:lnTo>
                  <a:pt x="3694573" y="217715"/>
                </a:lnTo>
                <a:lnTo>
                  <a:pt x="3661884" y="197075"/>
                </a:lnTo>
                <a:lnTo>
                  <a:pt x="3621517" y="178236"/>
                </a:lnTo>
                <a:lnTo>
                  <a:pt x="3573986" y="161520"/>
                </a:lnTo>
                <a:lnTo>
                  <a:pt x="3519802" y="147253"/>
                </a:lnTo>
                <a:lnTo>
                  <a:pt x="3459478" y="135758"/>
                </a:lnTo>
                <a:lnTo>
                  <a:pt x="3393527" y="127357"/>
                </a:lnTo>
                <a:lnTo>
                  <a:pt x="3386922" y="118593"/>
                </a:lnTo>
                <a:lnTo>
                  <a:pt x="1241868" y="118593"/>
                </a:lnTo>
                <a:lnTo>
                  <a:pt x="1197727" y="110146"/>
                </a:lnTo>
                <a:lnTo>
                  <a:pt x="1152027" y="103092"/>
                </a:lnTo>
                <a:lnTo>
                  <a:pt x="1105019" y="97448"/>
                </a:lnTo>
                <a:lnTo>
                  <a:pt x="1056956" y="93232"/>
                </a:lnTo>
                <a:lnTo>
                  <a:pt x="1008091" y="90463"/>
                </a:lnTo>
                <a:lnTo>
                  <a:pt x="958676" y="89158"/>
                </a:lnTo>
                <a:close/>
              </a:path>
              <a:path w="3827145" h="1013460">
                <a:moveTo>
                  <a:pt x="1658194" y="28144"/>
                </a:moveTo>
                <a:lnTo>
                  <a:pt x="1602279" y="29382"/>
                </a:lnTo>
                <a:lnTo>
                  <a:pt x="1547382" y="32978"/>
                </a:lnTo>
                <a:lnTo>
                  <a:pt x="1494102" y="38864"/>
                </a:lnTo>
                <a:lnTo>
                  <a:pt x="1443037" y="46976"/>
                </a:lnTo>
                <a:lnTo>
                  <a:pt x="1394785" y="57246"/>
                </a:lnTo>
                <a:lnTo>
                  <a:pt x="1349944" y="69609"/>
                </a:lnTo>
                <a:lnTo>
                  <a:pt x="1309112" y="83999"/>
                </a:lnTo>
                <a:lnTo>
                  <a:pt x="1272888" y="100349"/>
                </a:lnTo>
                <a:lnTo>
                  <a:pt x="1241868" y="118593"/>
                </a:lnTo>
                <a:lnTo>
                  <a:pt x="3386922" y="118593"/>
                </a:lnTo>
                <a:lnTo>
                  <a:pt x="3374101" y="101582"/>
                </a:lnTo>
                <a:lnTo>
                  <a:pt x="3342891" y="77563"/>
                </a:lnTo>
                <a:lnTo>
                  <a:pt x="3342026" y="77117"/>
                </a:lnTo>
                <a:lnTo>
                  <a:pt x="1989758" y="77117"/>
                </a:lnTo>
                <a:lnTo>
                  <a:pt x="1964576" y="68795"/>
                </a:lnTo>
                <a:lnTo>
                  <a:pt x="1909629" y="54250"/>
                </a:lnTo>
                <a:lnTo>
                  <a:pt x="1826072" y="39234"/>
                </a:lnTo>
                <a:lnTo>
                  <a:pt x="1770689" y="33004"/>
                </a:lnTo>
                <a:lnTo>
                  <a:pt x="1714530" y="29329"/>
                </a:lnTo>
                <a:lnTo>
                  <a:pt x="1658194" y="28144"/>
                </a:lnTo>
                <a:close/>
              </a:path>
              <a:path w="3827145" h="1013460">
                <a:moveTo>
                  <a:pt x="2346116" y="0"/>
                </a:moveTo>
                <a:lnTo>
                  <a:pt x="2291867" y="852"/>
                </a:lnTo>
                <a:lnTo>
                  <a:pt x="2238788" y="4408"/>
                </a:lnTo>
                <a:lnTo>
                  <a:pt x="2187680" y="10572"/>
                </a:lnTo>
                <a:lnTo>
                  <a:pt x="2139344" y="19247"/>
                </a:lnTo>
                <a:lnTo>
                  <a:pt x="2094583" y="30335"/>
                </a:lnTo>
                <a:lnTo>
                  <a:pt x="2054197" y="43741"/>
                </a:lnTo>
                <a:lnTo>
                  <a:pt x="2018989" y="59367"/>
                </a:lnTo>
                <a:lnTo>
                  <a:pt x="1989758" y="77117"/>
                </a:lnTo>
                <a:lnTo>
                  <a:pt x="3342026" y="77117"/>
                </a:lnTo>
                <a:lnTo>
                  <a:pt x="3300725" y="55817"/>
                </a:lnTo>
                <a:lnTo>
                  <a:pt x="3297964" y="54816"/>
                </a:lnTo>
                <a:lnTo>
                  <a:pt x="2642602" y="54816"/>
                </a:lnTo>
                <a:lnTo>
                  <a:pt x="2613877" y="42731"/>
                </a:lnTo>
                <a:lnTo>
                  <a:pt x="2546179" y="22539"/>
                </a:lnTo>
                <a:lnTo>
                  <a:pt x="2507868" y="14633"/>
                </a:lnTo>
                <a:lnTo>
                  <a:pt x="2454918" y="6793"/>
                </a:lnTo>
                <a:lnTo>
                  <a:pt x="2400733" y="1948"/>
                </a:lnTo>
                <a:lnTo>
                  <a:pt x="2346116" y="0"/>
                </a:lnTo>
                <a:close/>
              </a:path>
              <a:path w="3827145" h="1013460">
                <a:moveTo>
                  <a:pt x="2990155" y="354"/>
                </a:moveTo>
                <a:lnTo>
                  <a:pt x="2935172" y="722"/>
                </a:lnTo>
                <a:lnTo>
                  <a:pt x="2880763" y="3597"/>
                </a:lnTo>
                <a:lnTo>
                  <a:pt x="2827651" y="8956"/>
                </a:lnTo>
                <a:lnTo>
                  <a:pt x="2776557" y="16779"/>
                </a:lnTo>
                <a:lnTo>
                  <a:pt x="2728203" y="27044"/>
                </a:lnTo>
                <a:lnTo>
                  <a:pt x="2683310" y="39731"/>
                </a:lnTo>
                <a:lnTo>
                  <a:pt x="2642602" y="54816"/>
                </a:lnTo>
                <a:lnTo>
                  <a:pt x="3297964" y="54816"/>
                </a:lnTo>
                <a:lnTo>
                  <a:pt x="3248430" y="36858"/>
                </a:lnTo>
                <a:lnTo>
                  <a:pt x="3201400" y="24374"/>
                </a:lnTo>
                <a:lnTo>
                  <a:pt x="3151336" y="14502"/>
                </a:lnTo>
                <a:lnTo>
                  <a:pt x="3098959" y="7223"/>
                </a:lnTo>
                <a:lnTo>
                  <a:pt x="3044991" y="2514"/>
                </a:lnTo>
                <a:lnTo>
                  <a:pt x="2990155" y="354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120997" y="401024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28117" y="0"/>
                </a:moveTo>
                <a:lnTo>
                  <a:pt x="17171" y="2209"/>
                </a:lnTo>
                <a:lnTo>
                  <a:pt x="8234" y="8236"/>
                </a:lnTo>
                <a:lnTo>
                  <a:pt x="2209" y="17175"/>
                </a:lnTo>
                <a:lnTo>
                  <a:pt x="0" y="28121"/>
                </a:lnTo>
                <a:lnTo>
                  <a:pt x="2209" y="39068"/>
                </a:lnTo>
                <a:lnTo>
                  <a:pt x="8234" y="48007"/>
                </a:lnTo>
                <a:lnTo>
                  <a:pt x="17171" y="54034"/>
                </a:lnTo>
                <a:lnTo>
                  <a:pt x="28117" y="56244"/>
                </a:lnTo>
                <a:lnTo>
                  <a:pt x="39063" y="54034"/>
                </a:lnTo>
                <a:lnTo>
                  <a:pt x="48001" y="48007"/>
                </a:lnTo>
                <a:lnTo>
                  <a:pt x="54026" y="39068"/>
                </a:lnTo>
                <a:lnTo>
                  <a:pt x="56235" y="28121"/>
                </a:lnTo>
                <a:lnTo>
                  <a:pt x="54026" y="17175"/>
                </a:lnTo>
                <a:lnTo>
                  <a:pt x="48001" y="8236"/>
                </a:lnTo>
                <a:lnTo>
                  <a:pt x="39063" y="2209"/>
                </a:lnTo>
                <a:lnTo>
                  <a:pt x="28117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214825" y="3948696"/>
            <a:ext cx="112496" cy="112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362894" y="3872280"/>
            <a:ext cx="168744" cy="1687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943011" y="3846253"/>
            <a:ext cx="2324100" cy="593752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676910">
              <a:lnSpc>
                <a:spcPct val="100000"/>
              </a:lnSpc>
              <a:spcBef>
                <a:spcPts val="275"/>
              </a:spcBef>
            </a:pPr>
            <a:r>
              <a:rPr sz="2400" spc="30" dirty="0">
                <a:latin typeface="Tahoma"/>
                <a:cs typeface="Tahoma"/>
              </a:rPr>
              <a:t>sydney</a:t>
            </a:r>
            <a:endParaRPr sz="2400" dirty="0">
              <a:latin typeface="Tahoma"/>
              <a:cs typeface="Tahoma"/>
            </a:endParaRPr>
          </a:p>
          <a:p>
            <a:pPr marL="12700" marR="5080" algn="ctr">
              <a:lnSpc>
                <a:spcPct val="101800"/>
              </a:lnSpc>
              <a:spcBef>
                <a:spcPts val="6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https://api.au-syd.bluemix.net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98968" y="2266403"/>
            <a:ext cx="1722755" cy="1572895"/>
          </a:xfrm>
          <a:custGeom>
            <a:avLst/>
            <a:gdLst/>
            <a:ahLst/>
            <a:cxnLst/>
            <a:rect l="l" t="t" r="r" b="b"/>
            <a:pathLst>
              <a:path w="1722754" h="1572895">
                <a:moveTo>
                  <a:pt x="1567375" y="1403973"/>
                </a:moveTo>
                <a:lnTo>
                  <a:pt x="1560296" y="1406652"/>
                </a:lnTo>
                <a:lnTo>
                  <a:pt x="1554810" y="1411864"/>
                </a:lnTo>
                <a:lnTo>
                  <a:pt x="1551854" y="1418540"/>
                </a:lnTo>
                <a:lnTo>
                  <a:pt x="1551616" y="1425838"/>
                </a:lnTo>
                <a:lnTo>
                  <a:pt x="1554289" y="1432915"/>
                </a:lnTo>
                <a:lnTo>
                  <a:pt x="1642033" y="1572628"/>
                </a:lnTo>
                <a:lnTo>
                  <a:pt x="1698954" y="1467294"/>
                </a:lnTo>
                <a:lnTo>
                  <a:pt x="1655648" y="1467294"/>
                </a:lnTo>
                <a:lnTo>
                  <a:pt x="1655009" y="1460703"/>
                </a:lnTo>
                <a:lnTo>
                  <a:pt x="1616735" y="1460703"/>
                </a:lnTo>
                <a:lnTo>
                  <a:pt x="1586560" y="1412646"/>
                </a:lnTo>
                <a:lnTo>
                  <a:pt x="1581352" y="1407166"/>
                </a:lnTo>
                <a:lnTo>
                  <a:pt x="1574676" y="1404210"/>
                </a:lnTo>
                <a:lnTo>
                  <a:pt x="1567375" y="1403973"/>
                </a:lnTo>
                <a:close/>
              </a:path>
              <a:path w="1722754" h="1572895">
                <a:moveTo>
                  <a:pt x="1705523" y="1399463"/>
                </a:moveTo>
                <a:lnTo>
                  <a:pt x="1698255" y="1400173"/>
                </a:lnTo>
                <a:lnTo>
                  <a:pt x="1691784" y="1403557"/>
                </a:lnTo>
                <a:lnTo>
                  <a:pt x="1686940" y="1409369"/>
                </a:lnTo>
                <a:lnTo>
                  <a:pt x="1655648" y="1467294"/>
                </a:lnTo>
                <a:lnTo>
                  <a:pt x="1698954" y="1467294"/>
                </a:lnTo>
                <a:lnTo>
                  <a:pt x="1720468" y="1427480"/>
                </a:lnTo>
                <a:lnTo>
                  <a:pt x="1722677" y="1420249"/>
                </a:lnTo>
                <a:lnTo>
                  <a:pt x="1721962" y="1412981"/>
                </a:lnTo>
                <a:lnTo>
                  <a:pt x="1718574" y="1406511"/>
                </a:lnTo>
                <a:lnTo>
                  <a:pt x="1712760" y="1401673"/>
                </a:lnTo>
                <a:lnTo>
                  <a:pt x="1705523" y="1399463"/>
                </a:lnTo>
                <a:close/>
              </a:path>
              <a:path w="1722754" h="1572895">
                <a:moveTo>
                  <a:pt x="1117" y="0"/>
                </a:moveTo>
                <a:lnTo>
                  <a:pt x="0" y="38074"/>
                </a:lnTo>
                <a:lnTo>
                  <a:pt x="76377" y="40322"/>
                </a:lnTo>
                <a:lnTo>
                  <a:pt x="152082" y="46888"/>
                </a:lnTo>
                <a:lnTo>
                  <a:pt x="227520" y="57670"/>
                </a:lnTo>
                <a:lnTo>
                  <a:pt x="302552" y="72517"/>
                </a:lnTo>
                <a:lnTo>
                  <a:pt x="377024" y="91325"/>
                </a:lnTo>
                <a:lnTo>
                  <a:pt x="450799" y="113918"/>
                </a:lnTo>
                <a:lnTo>
                  <a:pt x="523697" y="140182"/>
                </a:lnTo>
                <a:lnTo>
                  <a:pt x="595591" y="169976"/>
                </a:lnTo>
                <a:lnTo>
                  <a:pt x="666318" y="203149"/>
                </a:lnTo>
                <a:lnTo>
                  <a:pt x="735736" y="239572"/>
                </a:lnTo>
                <a:lnTo>
                  <a:pt x="803681" y="279107"/>
                </a:lnTo>
                <a:lnTo>
                  <a:pt x="869988" y="321589"/>
                </a:lnTo>
                <a:lnTo>
                  <a:pt x="934529" y="366903"/>
                </a:lnTo>
                <a:lnTo>
                  <a:pt x="997140" y="414896"/>
                </a:lnTo>
                <a:lnTo>
                  <a:pt x="1057681" y="465429"/>
                </a:lnTo>
                <a:lnTo>
                  <a:pt x="1115974" y="518350"/>
                </a:lnTo>
                <a:lnTo>
                  <a:pt x="1171892" y="573519"/>
                </a:lnTo>
                <a:lnTo>
                  <a:pt x="1225270" y="630796"/>
                </a:lnTo>
                <a:lnTo>
                  <a:pt x="1275956" y="690029"/>
                </a:lnTo>
                <a:lnTo>
                  <a:pt x="1323809" y="751078"/>
                </a:lnTo>
                <a:lnTo>
                  <a:pt x="1368679" y="813803"/>
                </a:lnTo>
                <a:lnTo>
                  <a:pt x="1410411" y="878052"/>
                </a:lnTo>
                <a:lnTo>
                  <a:pt x="1448866" y="943673"/>
                </a:lnTo>
                <a:lnTo>
                  <a:pt x="1483880" y="1010538"/>
                </a:lnTo>
                <a:lnTo>
                  <a:pt x="1515313" y="1078484"/>
                </a:lnTo>
                <a:lnTo>
                  <a:pt x="1543024" y="1147381"/>
                </a:lnTo>
                <a:lnTo>
                  <a:pt x="1566862" y="1217079"/>
                </a:lnTo>
                <a:lnTo>
                  <a:pt x="1586674" y="1287424"/>
                </a:lnTo>
                <a:lnTo>
                  <a:pt x="1602346" y="1358277"/>
                </a:lnTo>
                <a:lnTo>
                  <a:pt x="1613712" y="1429512"/>
                </a:lnTo>
                <a:lnTo>
                  <a:pt x="1616735" y="1460703"/>
                </a:lnTo>
                <a:lnTo>
                  <a:pt x="1655009" y="1460703"/>
                </a:lnTo>
                <a:lnTo>
                  <a:pt x="1639785" y="1351165"/>
                </a:lnTo>
                <a:lnTo>
                  <a:pt x="1623644" y="1278140"/>
                </a:lnTo>
                <a:lnTo>
                  <a:pt x="1603248" y="1205738"/>
                </a:lnTo>
                <a:lnTo>
                  <a:pt x="1578736" y="1134097"/>
                </a:lnTo>
                <a:lnTo>
                  <a:pt x="1550301" y="1063371"/>
                </a:lnTo>
                <a:lnTo>
                  <a:pt x="1518056" y="993698"/>
                </a:lnTo>
                <a:lnTo>
                  <a:pt x="1482191" y="925194"/>
                </a:lnTo>
                <a:lnTo>
                  <a:pt x="1442847" y="858037"/>
                </a:lnTo>
                <a:lnTo>
                  <a:pt x="1400174" y="792327"/>
                </a:lnTo>
                <a:lnTo>
                  <a:pt x="1354315" y="728230"/>
                </a:lnTo>
                <a:lnTo>
                  <a:pt x="1305445" y="665886"/>
                </a:lnTo>
                <a:lnTo>
                  <a:pt x="1253693" y="605409"/>
                </a:lnTo>
                <a:lnTo>
                  <a:pt x="1199222" y="546963"/>
                </a:lnTo>
                <a:lnTo>
                  <a:pt x="1142174" y="490664"/>
                </a:lnTo>
                <a:lnTo>
                  <a:pt x="1082700" y="436689"/>
                </a:lnTo>
                <a:lnTo>
                  <a:pt x="1020953" y="385140"/>
                </a:lnTo>
                <a:lnTo>
                  <a:pt x="957072" y="336181"/>
                </a:lnTo>
                <a:lnTo>
                  <a:pt x="891222" y="289941"/>
                </a:lnTo>
                <a:lnTo>
                  <a:pt x="823544" y="246583"/>
                </a:lnTo>
                <a:lnTo>
                  <a:pt x="754176" y="206222"/>
                </a:lnTo>
                <a:lnTo>
                  <a:pt x="683272" y="169024"/>
                </a:lnTo>
                <a:lnTo>
                  <a:pt x="610984" y="135115"/>
                </a:lnTo>
                <a:lnTo>
                  <a:pt x="537451" y="104648"/>
                </a:lnTo>
                <a:lnTo>
                  <a:pt x="462838" y="77762"/>
                </a:lnTo>
                <a:lnTo>
                  <a:pt x="387273" y="54610"/>
                </a:lnTo>
                <a:lnTo>
                  <a:pt x="310921" y="35344"/>
                </a:lnTo>
                <a:lnTo>
                  <a:pt x="233921" y="20091"/>
                </a:lnTo>
                <a:lnTo>
                  <a:pt x="156425" y="9017"/>
                </a:lnTo>
                <a:lnTo>
                  <a:pt x="78587" y="2260"/>
                </a:lnTo>
                <a:lnTo>
                  <a:pt x="1117" y="0"/>
                </a:lnTo>
                <a:close/>
              </a:path>
            </a:pathLst>
          </a:custGeom>
          <a:solidFill>
            <a:srgbClr val="3965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150154" y="3699886"/>
            <a:ext cx="3819525" cy="1056005"/>
          </a:xfrm>
          <a:custGeom>
            <a:avLst/>
            <a:gdLst/>
            <a:ahLst/>
            <a:cxnLst/>
            <a:rect l="l" t="t" r="r" b="b"/>
            <a:pathLst>
              <a:path w="3819525" h="1056004">
                <a:moveTo>
                  <a:pt x="2449514" y="955576"/>
                </a:moveTo>
                <a:lnTo>
                  <a:pt x="1457998" y="955576"/>
                </a:lnTo>
                <a:lnTo>
                  <a:pt x="1493108" y="973425"/>
                </a:lnTo>
                <a:lnTo>
                  <a:pt x="1532462" y="989784"/>
                </a:lnTo>
                <a:lnTo>
                  <a:pt x="1575719" y="1004559"/>
                </a:lnTo>
                <a:lnTo>
                  <a:pt x="1622538" y="1017654"/>
                </a:lnTo>
                <a:lnTo>
                  <a:pt x="1672578" y="1028974"/>
                </a:lnTo>
                <a:lnTo>
                  <a:pt x="1725498" y="1038424"/>
                </a:lnTo>
                <a:lnTo>
                  <a:pt x="1780959" y="1045909"/>
                </a:lnTo>
                <a:lnTo>
                  <a:pt x="1840207" y="1051465"/>
                </a:lnTo>
                <a:lnTo>
                  <a:pt x="1899495" y="1054677"/>
                </a:lnTo>
                <a:lnTo>
                  <a:pt x="1958452" y="1055620"/>
                </a:lnTo>
                <a:lnTo>
                  <a:pt x="2016702" y="1054368"/>
                </a:lnTo>
                <a:lnTo>
                  <a:pt x="2073871" y="1050998"/>
                </a:lnTo>
                <a:lnTo>
                  <a:pt x="2129586" y="1045586"/>
                </a:lnTo>
                <a:lnTo>
                  <a:pt x="2183474" y="1038206"/>
                </a:lnTo>
                <a:lnTo>
                  <a:pt x="2235160" y="1028934"/>
                </a:lnTo>
                <a:lnTo>
                  <a:pt x="2284270" y="1017846"/>
                </a:lnTo>
                <a:lnTo>
                  <a:pt x="2330432" y="1005017"/>
                </a:lnTo>
                <a:lnTo>
                  <a:pt x="2373270" y="990522"/>
                </a:lnTo>
                <a:lnTo>
                  <a:pt x="2412411" y="974438"/>
                </a:lnTo>
                <a:lnTo>
                  <a:pt x="2447481" y="956839"/>
                </a:lnTo>
                <a:lnTo>
                  <a:pt x="2449514" y="955576"/>
                </a:lnTo>
                <a:close/>
              </a:path>
              <a:path w="3819525" h="1056004">
                <a:moveTo>
                  <a:pt x="3169578" y="862903"/>
                </a:moveTo>
                <a:lnTo>
                  <a:pt x="515124" y="862903"/>
                </a:lnTo>
                <a:lnTo>
                  <a:pt x="517487" y="864458"/>
                </a:lnTo>
                <a:lnTo>
                  <a:pt x="554782" y="886096"/>
                </a:lnTo>
                <a:lnTo>
                  <a:pt x="590695" y="903256"/>
                </a:lnTo>
                <a:lnTo>
                  <a:pt x="629785" y="918991"/>
                </a:lnTo>
                <a:lnTo>
                  <a:pt x="671770" y="933277"/>
                </a:lnTo>
                <a:lnTo>
                  <a:pt x="716369" y="946086"/>
                </a:lnTo>
                <a:lnTo>
                  <a:pt x="763302" y="957392"/>
                </a:lnTo>
                <a:lnTo>
                  <a:pt x="812287" y="967168"/>
                </a:lnTo>
                <a:lnTo>
                  <a:pt x="863045" y="975389"/>
                </a:lnTo>
                <a:lnTo>
                  <a:pt x="915293" y="982028"/>
                </a:lnTo>
                <a:lnTo>
                  <a:pt x="968752" y="987057"/>
                </a:lnTo>
                <a:lnTo>
                  <a:pt x="1023140" y="990452"/>
                </a:lnTo>
                <a:lnTo>
                  <a:pt x="1078176" y="992186"/>
                </a:lnTo>
                <a:lnTo>
                  <a:pt x="1133580" y="992231"/>
                </a:lnTo>
                <a:lnTo>
                  <a:pt x="1189071" y="990562"/>
                </a:lnTo>
                <a:lnTo>
                  <a:pt x="1244368" y="987152"/>
                </a:lnTo>
                <a:lnTo>
                  <a:pt x="1299190" y="981975"/>
                </a:lnTo>
                <a:lnTo>
                  <a:pt x="1353256" y="975004"/>
                </a:lnTo>
                <a:lnTo>
                  <a:pt x="1406286" y="966214"/>
                </a:lnTo>
                <a:lnTo>
                  <a:pt x="1457998" y="955576"/>
                </a:lnTo>
                <a:lnTo>
                  <a:pt x="2449514" y="955576"/>
                </a:lnTo>
                <a:lnTo>
                  <a:pt x="2478108" y="937802"/>
                </a:lnTo>
                <a:lnTo>
                  <a:pt x="2503915" y="917401"/>
                </a:lnTo>
                <a:lnTo>
                  <a:pt x="2524531" y="895712"/>
                </a:lnTo>
                <a:lnTo>
                  <a:pt x="3064226" y="895712"/>
                </a:lnTo>
                <a:lnTo>
                  <a:pt x="3104061" y="885767"/>
                </a:lnTo>
                <a:lnTo>
                  <a:pt x="3153475" y="869673"/>
                </a:lnTo>
                <a:lnTo>
                  <a:pt x="3169578" y="862903"/>
                </a:lnTo>
                <a:close/>
              </a:path>
              <a:path w="3819525" h="1056004">
                <a:moveTo>
                  <a:pt x="3064226" y="895712"/>
                </a:moveTo>
                <a:lnTo>
                  <a:pt x="2524531" y="895712"/>
                </a:lnTo>
                <a:lnTo>
                  <a:pt x="2573903" y="905926"/>
                </a:lnTo>
                <a:lnTo>
                  <a:pt x="2625727" y="914002"/>
                </a:lnTo>
                <a:lnTo>
                  <a:pt x="2679511" y="919885"/>
                </a:lnTo>
                <a:lnTo>
                  <a:pt x="2734766" y="923523"/>
                </a:lnTo>
                <a:lnTo>
                  <a:pt x="2791002" y="924861"/>
                </a:lnTo>
                <a:lnTo>
                  <a:pt x="2860368" y="923317"/>
                </a:lnTo>
                <a:lnTo>
                  <a:pt x="2926970" y="918408"/>
                </a:lnTo>
                <a:lnTo>
                  <a:pt x="2990195" y="910362"/>
                </a:lnTo>
                <a:lnTo>
                  <a:pt x="3049430" y="899406"/>
                </a:lnTo>
                <a:lnTo>
                  <a:pt x="3064226" y="895712"/>
                </a:lnTo>
                <a:close/>
              </a:path>
              <a:path w="3819525" h="1056004">
                <a:moveTo>
                  <a:pt x="956750" y="92925"/>
                </a:moveTo>
                <a:lnTo>
                  <a:pt x="907137" y="93111"/>
                </a:lnTo>
                <a:lnTo>
                  <a:pt x="857478" y="94860"/>
                </a:lnTo>
                <a:lnTo>
                  <a:pt x="789096" y="99883"/>
                </a:lnTo>
                <a:lnTo>
                  <a:pt x="724090" y="107669"/>
                </a:lnTo>
                <a:lnTo>
                  <a:pt x="662845" y="118027"/>
                </a:lnTo>
                <a:lnTo>
                  <a:pt x="605742" y="130768"/>
                </a:lnTo>
                <a:lnTo>
                  <a:pt x="553166" y="145703"/>
                </a:lnTo>
                <a:lnTo>
                  <a:pt x="505500" y="162641"/>
                </a:lnTo>
                <a:lnTo>
                  <a:pt x="463126" y="181394"/>
                </a:lnTo>
                <a:lnTo>
                  <a:pt x="426427" y="201771"/>
                </a:lnTo>
                <a:lnTo>
                  <a:pt x="371589" y="246641"/>
                </a:lnTo>
                <a:lnTo>
                  <a:pt x="344050" y="295733"/>
                </a:lnTo>
                <a:lnTo>
                  <a:pt x="341475" y="321388"/>
                </a:lnTo>
                <a:lnTo>
                  <a:pt x="346875" y="347531"/>
                </a:lnTo>
                <a:lnTo>
                  <a:pt x="343662" y="350817"/>
                </a:lnTo>
                <a:lnTo>
                  <a:pt x="284107" y="354956"/>
                </a:lnTo>
                <a:lnTo>
                  <a:pt x="227687" y="362478"/>
                </a:lnTo>
                <a:lnTo>
                  <a:pt x="175328" y="373156"/>
                </a:lnTo>
                <a:lnTo>
                  <a:pt x="127955" y="386766"/>
                </a:lnTo>
                <a:lnTo>
                  <a:pt x="86492" y="403082"/>
                </a:lnTo>
                <a:lnTo>
                  <a:pt x="51866" y="421879"/>
                </a:lnTo>
                <a:lnTo>
                  <a:pt x="19513" y="448623"/>
                </a:lnTo>
                <a:lnTo>
                  <a:pt x="0" y="504469"/>
                </a:lnTo>
                <a:lnTo>
                  <a:pt x="11736" y="531974"/>
                </a:lnTo>
                <a:lnTo>
                  <a:pt x="37065" y="558135"/>
                </a:lnTo>
                <a:lnTo>
                  <a:pt x="75435" y="582152"/>
                </a:lnTo>
                <a:lnTo>
                  <a:pt x="126294" y="603227"/>
                </a:lnTo>
                <a:lnTo>
                  <a:pt x="189090" y="620562"/>
                </a:lnTo>
                <a:lnTo>
                  <a:pt x="138724" y="645792"/>
                </a:lnTo>
                <a:lnTo>
                  <a:pt x="104432" y="674178"/>
                </a:lnTo>
                <a:lnTo>
                  <a:pt x="87142" y="704663"/>
                </a:lnTo>
                <a:lnTo>
                  <a:pt x="87782" y="736190"/>
                </a:lnTo>
                <a:lnTo>
                  <a:pt x="121467" y="780708"/>
                </a:lnTo>
                <a:lnTo>
                  <a:pt x="188083" y="817725"/>
                </a:lnTo>
                <a:lnTo>
                  <a:pt x="231540" y="832769"/>
                </a:lnTo>
                <a:lnTo>
                  <a:pt x="280590" y="845155"/>
                </a:lnTo>
                <a:lnTo>
                  <a:pt x="334353" y="854622"/>
                </a:lnTo>
                <a:lnTo>
                  <a:pt x="391950" y="860910"/>
                </a:lnTo>
                <a:lnTo>
                  <a:pt x="452500" y="863757"/>
                </a:lnTo>
                <a:lnTo>
                  <a:pt x="515124" y="862903"/>
                </a:lnTo>
                <a:lnTo>
                  <a:pt x="3169578" y="862903"/>
                </a:lnTo>
                <a:lnTo>
                  <a:pt x="3234195" y="831026"/>
                </a:lnTo>
                <a:lnTo>
                  <a:pt x="3286681" y="785281"/>
                </a:lnTo>
                <a:lnTo>
                  <a:pt x="3306026" y="734256"/>
                </a:lnTo>
                <a:lnTo>
                  <a:pt x="3356442" y="730707"/>
                </a:lnTo>
                <a:lnTo>
                  <a:pt x="3405689" y="725567"/>
                </a:lnTo>
                <a:lnTo>
                  <a:pt x="3453507" y="718878"/>
                </a:lnTo>
                <a:lnTo>
                  <a:pt x="3499639" y="710681"/>
                </a:lnTo>
                <a:lnTo>
                  <a:pt x="3543825" y="701016"/>
                </a:lnTo>
                <a:lnTo>
                  <a:pt x="3585807" y="689924"/>
                </a:lnTo>
                <a:lnTo>
                  <a:pt x="3642494" y="671325"/>
                </a:lnTo>
                <a:lnTo>
                  <a:pt x="3691523" y="650693"/>
                </a:lnTo>
                <a:lnTo>
                  <a:pt x="3732790" y="628323"/>
                </a:lnTo>
                <a:lnTo>
                  <a:pt x="3766192" y="604511"/>
                </a:lnTo>
                <a:lnTo>
                  <a:pt x="3808989" y="553745"/>
                </a:lnTo>
                <a:lnTo>
                  <a:pt x="3819089" y="500763"/>
                </a:lnTo>
                <a:lnTo>
                  <a:pt x="3811620" y="474181"/>
                </a:lnTo>
                <a:lnTo>
                  <a:pt x="3795668" y="447933"/>
                </a:lnTo>
                <a:lnTo>
                  <a:pt x="3771128" y="422314"/>
                </a:lnTo>
                <a:lnTo>
                  <a:pt x="3737899" y="397620"/>
                </a:lnTo>
                <a:lnTo>
                  <a:pt x="3695877" y="374149"/>
                </a:lnTo>
                <a:lnTo>
                  <a:pt x="3702078" y="368423"/>
                </a:lnTo>
                <a:lnTo>
                  <a:pt x="3730803" y="324976"/>
                </a:lnTo>
                <a:lnTo>
                  <a:pt x="3733944" y="299332"/>
                </a:lnTo>
                <a:lnTo>
                  <a:pt x="3727376" y="274214"/>
                </a:lnTo>
                <a:lnTo>
                  <a:pt x="3687162" y="226910"/>
                </a:lnTo>
                <a:lnTo>
                  <a:pt x="3654538" y="205398"/>
                </a:lnTo>
                <a:lnTo>
                  <a:pt x="3614253" y="185763"/>
                </a:lnTo>
                <a:lnTo>
                  <a:pt x="3566817" y="168341"/>
                </a:lnTo>
                <a:lnTo>
                  <a:pt x="3512742" y="153470"/>
                </a:lnTo>
                <a:lnTo>
                  <a:pt x="3452539" y="141488"/>
                </a:lnTo>
                <a:lnTo>
                  <a:pt x="3386721" y="132732"/>
                </a:lnTo>
                <a:lnTo>
                  <a:pt x="3380129" y="123600"/>
                </a:lnTo>
                <a:lnTo>
                  <a:pt x="1239380" y="123600"/>
                </a:lnTo>
                <a:lnTo>
                  <a:pt x="1195327" y="114799"/>
                </a:lnTo>
                <a:lnTo>
                  <a:pt x="1149717" y="107448"/>
                </a:lnTo>
                <a:lnTo>
                  <a:pt x="1102802" y="101566"/>
                </a:lnTo>
                <a:lnTo>
                  <a:pt x="1054835" y="97172"/>
                </a:lnTo>
                <a:lnTo>
                  <a:pt x="1006067" y="94285"/>
                </a:lnTo>
                <a:lnTo>
                  <a:pt x="956750" y="92925"/>
                </a:lnTo>
                <a:close/>
              </a:path>
              <a:path w="3819525" h="1056004">
                <a:moveTo>
                  <a:pt x="1654866" y="29339"/>
                </a:moveTo>
                <a:lnTo>
                  <a:pt x="1599062" y="30629"/>
                </a:lnTo>
                <a:lnTo>
                  <a:pt x="1544275" y="34375"/>
                </a:lnTo>
                <a:lnTo>
                  <a:pt x="1491102" y="40510"/>
                </a:lnTo>
                <a:lnTo>
                  <a:pt x="1440140" y="48963"/>
                </a:lnTo>
                <a:lnTo>
                  <a:pt x="1391985" y="59665"/>
                </a:lnTo>
                <a:lnTo>
                  <a:pt x="1347235" y="72550"/>
                </a:lnTo>
                <a:lnTo>
                  <a:pt x="1306486" y="87546"/>
                </a:lnTo>
                <a:lnTo>
                  <a:pt x="1270335" y="104586"/>
                </a:lnTo>
                <a:lnTo>
                  <a:pt x="1239380" y="123600"/>
                </a:lnTo>
                <a:lnTo>
                  <a:pt x="3380129" y="123600"/>
                </a:lnTo>
                <a:lnTo>
                  <a:pt x="3367330" y="105873"/>
                </a:lnTo>
                <a:lnTo>
                  <a:pt x="3336183" y="80841"/>
                </a:lnTo>
                <a:lnTo>
                  <a:pt x="3335308" y="80370"/>
                </a:lnTo>
                <a:lnTo>
                  <a:pt x="1985772" y="80370"/>
                </a:lnTo>
                <a:lnTo>
                  <a:pt x="1960639" y="71700"/>
                </a:lnTo>
                <a:lnTo>
                  <a:pt x="1905801" y="56545"/>
                </a:lnTo>
                <a:lnTo>
                  <a:pt x="1822408" y="40895"/>
                </a:lnTo>
                <a:lnTo>
                  <a:pt x="1767136" y="34403"/>
                </a:lnTo>
                <a:lnTo>
                  <a:pt x="1711089" y="30574"/>
                </a:lnTo>
                <a:lnTo>
                  <a:pt x="1654866" y="29339"/>
                </a:lnTo>
                <a:close/>
              </a:path>
              <a:path w="3819525" h="1056004">
                <a:moveTo>
                  <a:pt x="2341410" y="0"/>
                </a:moveTo>
                <a:lnTo>
                  <a:pt x="2287269" y="888"/>
                </a:lnTo>
                <a:lnTo>
                  <a:pt x="2234295" y="4595"/>
                </a:lnTo>
                <a:lnTo>
                  <a:pt x="2183289" y="11018"/>
                </a:lnTo>
                <a:lnTo>
                  <a:pt x="2135051" y="20058"/>
                </a:lnTo>
                <a:lnTo>
                  <a:pt x="2090380" y="31614"/>
                </a:lnTo>
                <a:lnTo>
                  <a:pt x="2050076" y="45585"/>
                </a:lnTo>
                <a:lnTo>
                  <a:pt x="2014940" y="61870"/>
                </a:lnTo>
                <a:lnTo>
                  <a:pt x="1985772" y="80370"/>
                </a:lnTo>
                <a:lnTo>
                  <a:pt x="3335308" y="80370"/>
                </a:lnTo>
                <a:lnTo>
                  <a:pt x="3294104" y="58174"/>
                </a:lnTo>
                <a:lnTo>
                  <a:pt x="3291377" y="57141"/>
                </a:lnTo>
                <a:lnTo>
                  <a:pt x="2637307" y="57141"/>
                </a:lnTo>
                <a:lnTo>
                  <a:pt x="2608635" y="44542"/>
                </a:lnTo>
                <a:lnTo>
                  <a:pt x="2541070" y="23493"/>
                </a:lnTo>
                <a:lnTo>
                  <a:pt x="2502839" y="15244"/>
                </a:lnTo>
                <a:lnTo>
                  <a:pt x="2449995" y="7077"/>
                </a:lnTo>
                <a:lnTo>
                  <a:pt x="2395919" y="2029"/>
                </a:lnTo>
                <a:lnTo>
                  <a:pt x="2341410" y="0"/>
                </a:lnTo>
                <a:close/>
              </a:path>
              <a:path w="3819525" h="1056004">
                <a:moveTo>
                  <a:pt x="2984160" y="370"/>
                </a:moveTo>
                <a:lnTo>
                  <a:pt x="2929286" y="755"/>
                </a:lnTo>
                <a:lnTo>
                  <a:pt x="2874986" y="3752"/>
                </a:lnTo>
                <a:lnTo>
                  <a:pt x="2821981" y="9339"/>
                </a:lnTo>
                <a:lnTo>
                  <a:pt x="2770989" y="17494"/>
                </a:lnTo>
                <a:lnTo>
                  <a:pt x="2722733" y="28194"/>
                </a:lnTo>
                <a:lnTo>
                  <a:pt x="2677932" y="41417"/>
                </a:lnTo>
                <a:lnTo>
                  <a:pt x="2637307" y="57141"/>
                </a:lnTo>
                <a:lnTo>
                  <a:pt x="3291377" y="57141"/>
                </a:lnTo>
                <a:lnTo>
                  <a:pt x="3241916" y="38409"/>
                </a:lnTo>
                <a:lnTo>
                  <a:pt x="3194981" y="25399"/>
                </a:lnTo>
                <a:lnTo>
                  <a:pt x="3145018" y="15112"/>
                </a:lnTo>
                <a:lnTo>
                  <a:pt x="3092746" y="7526"/>
                </a:lnTo>
                <a:lnTo>
                  <a:pt x="3038887" y="2620"/>
                </a:lnTo>
                <a:lnTo>
                  <a:pt x="2984160" y="37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37296" y="393528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311" y="0"/>
                </a:moveTo>
                <a:lnTo>
                  <a:pt x="17905" y="2303"/>
                </a:lnTo>
                <a:lnTo>
                  <a:pt x="8588" y="8584"/>
                </a:lnTo>
                <a:lnTo>
                  <a:pt x="2304" y="17900"/>
                </a:lnTo>
                <a:lnTo>
                  <a:pt x="0" y="29309"/>
                </a:lnTo>
                <a:lnTo>
                  <a:pt x="2304" y="40717"/>
                </a:lnTo>
                <a:lnTo>
                  <a:pt x="8588" y="50033"/>
                </a:lnTo>
                <a:lnTo>
                  <a:pt x="17905" y="56314"/>
                </a:lnTo>
                <a:lnTo>
                  <a:pt x="29311" y="58618"/>
                </a:lnTo>
                <a:lnTo>
                  <a:pt x="40722" y="56314"/>
                </a:lnTo>
                <a:lnTo>
                  <a:pt x="50039" y="50033"/>
                </a:lnTo>
                <a:lnTo>
                  <a:pt x="56320" y="40717"/>
                </a:lnTo>
                <a:lnTo>
                  <a:pt x="58623" y="29309"/>
                </a:lnTo>
                <a:lnTo>
                  <a:pt x="56320" y="17900"/>
                </a:lnTo>
                <a:lnTo>
                  <a:pt x="50039" y="8584"/>
                </a:lnTo>
                <a:lnTo>
                  <a:pt x="40722" y="2303"/>
                </a:lnTo>
                <a:lnTo>
                  <a:pt x="2931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028952" y="3871353"/>
            <a:ext cx="117246" cy="117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176971" y="3791280"/>
            <a:ext cx="175869" cy="175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5804674" y="3773624"/>
            <a:ext cx="2240915" cy="6104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340"/>
              </a:spcBef>
            </a:pPr>
            <a:r>
              <a:rPr sz="2400" spc="50" dirty="0">
                <a:latin typeface="Tahoma"/>
                <a:cs typeface="Tahoma"/>
              </a:rPr>
              <a:t>eu-de</a:t>
            </a:r>
            <a:endParaRPr sz="2400" dirty="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2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https://api.eu-de.bluemix.net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18</a:t>
            </a:fld>
            <a:endParaRPr spc="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6806" y="209550"/>
            <a:ext cx="5904204" cy="375756"/>
          </a:xfrm>
          <a:prstGeom prst="rect">
            <a:avLst/>
          </a:prstGeom>
        </p:spPr>
        <p:txBody>
          <a:bodyPr vert="horz" wrap="square" lIns="0" tIns="6362" rIns="0" bIns="0" rtlCol="0">
            <a:spAutoFit/>
          </a:bodyPr>
          <a:lstStyle/>
          <a:p>
            <a:pPr marL="6697">
              <a:spcBef>
                <a:spcPts val="50"/>
              </a:spcBef>
            </a:pPr>
            <a:r>
              <a:rPr lang="en-US" spc="-85" dirty="0"/>
              <a:t>Account and </a:t>
            </a:r>
            <a:r>
              <a:rPr lang="en-US" spc="-95" dirty="0"/>
              <a:t>organization</a:t>
            </a:r>
            <a:r>
              <a:rPr lang="en-US" spc="-270" dirty="0"/>
              <a:t> </a:t>
            </a:r>
            <a:r>
              <a:rPr lang="en-US" spc="-85" dirty="0"/>
              <a:t>model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297305" y="688746"/>
            <a:ext cx="6215598" cy="4159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" name="object 4"/>
          <p:cNvSpPr/>
          <p:nvPr/>
        </p:nvSpPr>
        <p:spPr>
          <a:xfrm>
            <a:off x="1322152" y="701539"/>
            <a:ext cx="6165637" cy="4109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" name="object 5"/>
          <p:cNvSpPr/>
          <p:nvPr/>
        </p:nvSpPr>
        <p:spPr>
          <a:xfrm>
            <a:off x="1322152" y="701539"/>
            <a:ext cx="6165838" cy="4109777"/>
          </a:xfrm>
          <a:custGeom>
            <a:avLst/>
            <a:gdLst/>
            <a:ahLst/>
            <a:cxnLst/>
            <a:rect l="l" t="t" r="r" b="b"/>
            <a:pathLst>
              <a:path w="11692255" h="7793355">
                <a:moveTo>
                  <a:pt x="0" y="1298828"/>
                </a:moveTo>
                <a:lnTo>
                  <a:pt x="895" y="1250138"/>
                </a:lnTo>
                <a:lnTo>
                  <a:pt x="3562" y="1201899"/>
                </a:lnTo>
                <a:lnTo>
                  <a:pt x="7968" y="1154144"/>
                </a:lnTo>
                <a:lnTo>
                  <a:pt x="14082" y="1106903"/>
                </a:lnTo>
                <a:lnTo>
                  <a:pt x="21873" y="1060209"/>
                </a:lnTo>
                <a:lnTo>
                  <a:pt x="31309" y="1014093"/>
                </a:lnTo>
                <a:lnTo>
                  <a:pt x="42359" y="968586"/>
                </a:lnTo>
                <a:lnTo>
                  <a:pt x="54992" y="923720"/>
                </a:lnTo>
                <a:lnTo>
                  <a:pt x="69175" y="879525"/>
                </a:lnTo>
                <a:lnTo>
                  <a:pt x="84879" y="836034"/>
                </a:lnTo>
                <a:lnTo>
                  <a:pt x="102070" y="793277"/>
                </a:lnTo>
                <a:lnTo>
                  <a:pt x="120718" y="751287"/>
                </a:lnTo>
                <a:lnTo>
                  <a:pt x="140792" y="710094"/>
                </a:lnTo>
                <a:lnTo>
                  <a:pt x="162260" y="669730"/>
                </a:lnTo>
                <a:lnTo>
                  <a:pt x="185091" y="630227"/>
                </a:lnTo>
                <a:lnTo>
                  <a:pt x="209253" y="591615"/>
                </a:lnTo>
                <a:lnTo>
                  <a:pt x="234714" y="553926"/>
                </a:lnTo>
                <a:lnTo>
                  <a:pt x="261445" y="517192"/>
                </a:lnTo>
                <a:lnTo>
                  <a:pt x="289412" y="481443"/>
                </a:lnTo>
                <a:lnTo>
                  <a:pt x="318585" y="446712"/>
                </a:lnTo>
                <a:lnTo>
                  <a:pt x="348933" y="413030"/>
                </a:lnTo>
                <a:lnTo>
                  <a:pt x="380423" y="380428"/>
                </a:lnTo>
                <a:lnTo>
                  <a:pt x="413025" y="348937"/>
                </a:lnTo>
                <a:lnTo>
                  <a:pt x="446707" y="318590"/>
                </a:lnTo>
                <a:lnTo>
                  <a:pt x="481438" y="289416"/>
                </a:lnTo>
                <a:lnTo>
                  <a:pt x="517186" y="261449"/>
                </a:lnTo>
                <a:lnTo>
                  <a:pt x="553920" y="234718"/>
                </a:lnTo>
                <a:lnTo>
                  <a:pt x="591609" y="209256"/>
                </a:lnTo>
                <a:lnTo>
                  <a:pt x="630221" y="185094"/>
                </a:lnTo>
                <a:lnTo>
                  <a:pt x="669724" y="162263"/>
                </a:lnTo>
                <a:lnTo>
                  <a:pt x="710088" y="140795"/>
                </a:lnTo>
                <a:lnTo>
                  <a:pt x="751281" y="120720"/>
                </a:lnTo>
                <a:lnTo>
                  <a:pt x="793272" y="102072"/>
                </a:lnTo>
                <a:lnTo>
                  <a:pt x="836029" y="84880"/>
                </a:lnTo>
                <a:lnTo>
                  <a:pt x="879520" y="69177"/>
                </a:lnTo>
                <a:lnTo>
                  <a:pt x="923715" y="54993"/>
                </a:lnTo>
                <a:lnTo>
                  <a:pt x="968582" y="42360"/>
                </a:lnTo>
                <a:lnTo>
                  <a:pt x="1014089" y="31310"/>
                </a:lnTo>
                <a:lnTo>
                  <a:pt x="1060206" y="21874"/>
                </a:lnTo>
                <a:lnTo>
                  <a:pt x="1106900" y="14083"/>
                </a:lnTo>
                <a:lnTo>
                  <a:pt x="1154141" y="7968"/>
                </a:lnTo>
                <a:lnTo>
                  <a:pt x="1201897" y="3562"/>
                </a:lnTo>
                <a:lnTo>
                  <a:pt x="1250137" y="895"/>
                </a:lnTo>
                <a:lnTo>
                  <a:pt x="1298829" y="0"/>
                </a:lnTo>
                <a:lnTo>
                  <a:pt x="10393045" y="0"/>
                </a:lnTo>
                <a:lnTo>
                  <a:pt x="10441744" y="895"/>
                </a:lnTo>
                <a:lnTo>
                  <a:pt x="10489990" y="3562"/>
                </a:lnTo>
                <a:lnTo>
                  <a:pt x="10537752" y="7968"/>
                </a:lnTo>
                <a:lnTo>
                  <a:pt x="10584998" y="14083"/>
                </a:lnTo>
                <a:lnTo>
                  <a:pt x="10631698" y="21874"/>
                </a:lnTo>
                <a:lnTo>
                  <a:pt x="10677819" y="31310"/>
                </a:lnTo>
                <a:lnTo>
                  <a:pt x="10723330" y="42360"/>
                </a:lnTo>
                <a:lnTo>
                  <a:pt x="10768200" y="54993"/>
                </a:lnTo>
                <a:lnTo>
                  <a:pt x="10812397" y="69177"/>
                </a:lnTo>
                <a:lnTo>
                  <a:pt x="10855891" y="84880"/>
                </a:lnTo>
                <a:lnTo>
                  <a:pt x="10898649" y="102072"/>
                </a:lnTo>
                <a:lnTo>
                  <a:pt x="10940641" y="120720"/>
                </a:lnTo>
                <a:lnTo>
                  <a:pt x="10981835" y="140795"/>
                </a:lnTo>
                <a:lnTo>
                  <a:pt x="11022199" y="162263"/>
                </a:lnTo>
                <a:lnTo>
                  <a:pt x="11061703" y="185094"/>
                </a:lnTo>
                <a:lnTo>
                  <a:pt x="11100314" y="209256"/>
                </a:lnTo>
                <a:lnTo>
                  <a:pt x="11138003" y="234718"/>
                </a:lnTo>
                <a:lnTo>
                  <a:pt x="11174736" y="261449"/>
                </a:lnTo>
                <a:lnTo>
                  <a:pt x="11210483" y="289416"/>
                </a:lnTo>
                <a:lnTo>
                  <a:pt x="11245212" y="318590"/>
                </a:lnTo>
                <a:lnTo>
                  <a:pt x="11278893" y="348937"/>
                </a:lnTo>
                <a:lnTo>
                  <a:pt x="11311493" y="380428"/>
                </a:lnTo>
                <a:lnTo>
                  <a:pt x="11342981" y="413030"/>
                </a:lnTo>
                <a:lnTo>
                  <a:pt x="11373326" y="446712"/>
                </a:lnTo>
                <a:lnTo>
                  <a:pt x="11402497" y="481443"/>
                </a:lnTo>
                <a:lnTo>
                  <a:pt x="11430462" y="517192"/>
                </a:lnTo>
                <a:lnTo>
                  <a:pt x="11457190" y="553926"/>
                </a:lnTo>
                <a:lnTo>
                  <a:pt x="11482649" y="591615"/>
                </a:lnTo>
                <a:lnTo>
                  <a:pt x="11506809" y="630227"/>
                </a:lnTo>
                <a:lnTo>
                  <a:pt x="11529637" y="669730"/>
                </a:lnTo>
                <a:lnTo>
                  <a:pt x="11551102" y="710094"/>
                </a:lnTo>
                <a:lnTo>
                  <a:pt x="11571173" y="751287"/>
                </a:lnTo>
                <a:lnTo>
                  <a:pt x="11589819" y="793277"/>
                </a:lnTo>
                <a:lnTo>
                  <a:pt x="11607008" y="836034"/>
                </a:lnTo>
                <a:lnTo>
                  <a:pt x="11622709" y="879525"/>
                </a:lnTo>
                <a:lnTo>
                  <a:pt x="11636890" y="923720"/>
                </a:lnTo>
                <a:lnTo>
                  <a:pt x="11649521" y="968586"/>
                </a:lnTo>
                <a:lnTo>
                  <a:pt x="11660569" y="1014093"/>
                </a:lnTo>
                <a:lnTo>
                  <a:pt x="11670004" y="1060209"/>
                </a:lnTo>
                <a:lnTo>
                  <a:pt x="11677793" y="1106903"/>
                </a:lnTo>
                <a:lnTo>
                  <a:pt x="11683906" y="1154144"/>
                </a:lnTo>
                <a:lnTo>
                  <a:pt x="11688312" y="1201899"/>
                </a:lnTo>
                <a:lnTo>
                  <a:pt x="11690978" y="1250138"/>
                </a:lnTo>
                <a:lnTo>
                  <a:pt x="11691874" y="1298828"/>
                </a:lnTo>
                <a:lnTo>
                  <a:pt x="11691874" y="6494145"/>
                </a:lnTo>
                <a:lnTo>
                  <a:pt x="11690978" y="6542840"/>
                </a:lnTo>
                <a:lnTo>
                  <a:pt x="11688312" y="6591084"/>
                </a:lnTo>
                <a:lnTo>
                  <a:pt x="11683906" y="6638844"/>
                </a:lnTo>
                <a:lnTo>
                  <a:pt x="11677793" y="6686088"/>
                </a:lnTo>
                <a:lnTo>
                  <a:pt x="11670004" y="6732786"/>
                </a:lnTo>
                <a:lnTo>
                  <a:pt x="11660569" y="6778906"/>
                </a:lnTo>
                <a:lnTo>
                  <a:pt x="11649521" y="6824417"/>
                </a:lnTo>
                <a:lnTo>
                  <a:pt x="11636890" y="6869287"/>
                </a:lnTo>
                <a:lnTo>
                  <a:pt x="11622709" y="6913485"/>
                </a:lnTo>
                <a:lnTo>
                  <a:pt x="11607008" y="6956979"/>
                </a:lnTo>
                <a:lnTo>
                  <a:pt x="11589819" y="6999738"/>
                </a:lnTo>
                <a:lnTo>
                  <a:pt x="11571173" y="7041731"/>
                </a:lnTo>
                <a:lnTo>
                  <a:pt x="11551102" y="7082926"/>
                </a:lnTo>
                <a:lnTo>
                  <a:pt x="11529637" y="7123292"/>
                </a:lnTo>
                <a:lnTo>
                  <a:pt x="11506809" y="7162797"/>
                </a:lnTo>
                <a:lnTo>
                  <a:pt x="11482649" y="7201411"/>
                </a:lnTo>
                <a:lnTo>
                  <a:pt x="11457190" y="7239101"/>
                </a:lnTo>
                <a:lnTo>
                  <a:pt x="11430462" y="7275837"/>
                </a:lnTo>
                <a:lnTo>
                  <a:pt x="11402497" y="7311587"/>
                </a:lnTo>
                <a:lnTo>
                  <a:pt x="11373326" y="7346319"/>
                </a:lnTo>
                <a:lnTo>
                  <a:pt x="11342981" y="7380002"/>
                </a:lnTo>
                <a:lnTo>
                  <a:pt x="11311493" y="7412605"/>
                </a:lnTo>
                <a:lnTo>
                  <a:pt x="11278893" y="7444097"/>
                </a:lnTo>
                <a:lnTo>
                  <a:pt x="11245212" y="7474445"/>
                </a:lnTo>
                <a:lnTo>
                  <a:pt x="11210483" y="7503619"/>
                </a:lnTo>
                <a:lnTo>
                  <a:pt x="11174736" y="7531587"/>
                </a:lnTo>
                <a:lnTo>
                  <a:pt x="11138003" y="7558318"/>
                </a:lnTo>
                <a:lnTo>
                  <a:pt x="11100314" y="7583781"/>
                </a:lnTo>
                <a:lnTo>
                  <a:pt x="11061703" y="7607943"/>
                </a:lnTo>
                <a:lnTo>
                  <a:pt x="11022199" y="7630774"/>
                </a:lnTo>
                <a:lnTo>
                  <a:pt x="10981835" y="7652243"/>
                </a:lnTo>
                <a:lnTo>
                  <a:pt x="10940641" y="7672317"/>
                </a:lnTo>
                <a:lnTo>
                  <a:pt x="10898649" y="7690966"/>
                </a:lnTo>
                <a:lnTo>
                  <a:pt x="10855891" y="7708157"/>
                </a:lnTo>
                <a:lnTo>
                  <a:pt x="10812397" y="7723861"/>
                </a:lnTo>
                <a:lnTo>
                  <a:pt x="10768200" y="7738044"/>
                </a:lnTo>
                <a:lnTo>
                  <a:pt x="10723330" y="7750677"/>
                </a:lnTo>
                <a:lnTo>
                  <a:pt x="10677819" y="7761727"/>
                </a:lnTo>
                <a:lnTo>
                  <a:pt x="10631698" y="7771163"/>
                </a:lnTo>
                <a:lnTo>
                  <a:pt x="10584998" y="7778954"/>
                </a:lnTo>
                <a:lnTo>
                  <a:pt x="10537752" y="7785068"/>
                </a:lnTo>
                <a:lnTo>
                  <a:pt x="10489990" y="7789474"/>
                </a:lnTo>
                <a:lnTo>
                  <a:pt x="10441744" y="7792141"/>
                </a:lnTo>
                <a:lnTo>
                  <a:pt x="10393045" y="7793037"/>
                </a:lnTo>
                <a:lnTo>
                  <a:pt x="1298829" y="7793037"/>
                </a:lnTo>
                <a:lnTo>
                  <a:pt x="1250137" y="7792141"/>
                </a:lnTo>
                <a:lnTo>
                  <a:pt x="1201897" y="7789474"/>
                </a:lnTo>
                <a:lnTo>
                  <a:pt x="1154141" y="7785068"/>
                </a:lnTo>
                <a:lnTo>
                  <a:pt x="1106900" y="7778954"/>
                </a:lnTo>
                <a:lnTo>
                  <a:pt x="1060206" y="7771163"/>
                </a:lnTo>
                <a:lnTo>
                  <a:pt x="1014089" y="7761727"/>
                </a:lnTo>
                <a:lnTo>
                  <a:pt x="968582" y="7750677"/>
                </a:lnTo>
                <a:lnTo>
                  <a:pt x="923715" y="7738044"/>
                </a:lnTo>
                <a:lnTo>
                  <a:pt x="879520" y="7723861"/>
                </a:lnTo>
                <a:lnTo>
                  <a:pt x="836029" y="7708157"/>
                </a:lnTo>
                <a:lnTo>
                  <a:pt x="793272" y="7690966"/>
                </a:lnTo>
                <a:lnTo>
                  <a:pt x="751281" y="7672317"/>
                </a:lnTo>
                <a:lnTo>
                  <a:pt x="710088" y="7652243"/>
                </a:lnTo>
                <a:lnTo>
                  <a:pt x="669724" y="7630774"/>
                </a:lnTo>
                <a:lnTo>
                  <a:pt x="630221" y="7607943"/>
                </a:lnTo>
                <a:lnTo>
                  <a:pt x="591609" y="7583781"/>
                </a:lnTo>
                <a:lnTo>
                  <a:pt x="553920" y="7558318"/>
                </a:lnTo>
                <a:lnTo>
                  <a:pt x="517186" y="7531587"/>
                </a:lnTo>
                <a:lnTo>
                  <a:pt x="481438" y="7503619"/>
                </a:lnTo>
                <a:lnTo>
                  <a:pt x="446707" y="7474445"/>
                </a:lnTo>
                <a:lnTo>
                  <a:pt x="413025" y="7444097"/>
                </a:lnTo>
                <a:lnTo>
                  <a:pt x="380423" y="7412605"/>
                </a:lnTo>
                <a:lnTo>
                  <a:pt x="348933" y="7380002"/>
                </a:lnTo>
                <a:lnTo>
                  <a:pt x="318585" y="7346319"/>
                </a:lnTo>
                <a:lnTo>
                  <a:pt x="289412" y="7311587"/>
                </a:lnTo>
                <a:lnTo>
                  <a:pt x="261445" y="7275837"/>
                </a:lnTo>
                <a:lnTo>
                  <a:pt x="234714" y="7239101"/>
                </a:lnTo>
                <a:lnTo>
                  <a:pt x="209253" y="7201411"/>
                </a:lnTo>
                <a:lnTo>
                  <a:pt x="185091" y="7162797"/>
                </a:lnTo>
                <a:lnTo>
                  <a:pt x="162260" y="7123292"/>
                </a:lnTo>
                <a:lnTo>
                  <a:pt x="140792" y="7082926"/>
                </a:lnTo>
                <a:lnTo>
                  <a:pt x="120718" y="7041731"/>
                </a:lnTo>
                <a:lnTo>
                  <a:pt x="102070" y="6999738"/>
                </a:lnTo>
                <a:lnTo>
                  <a:pt x="84879" y="6956979"/>
                </a:lnTo>
                <a:lnTo>
                  <a:pt x="69175" y="6913485"/>
                </a:lnTo>
                <a:lnTo>
                  <a:pt x="54992" y="6869287"/>
                </a:lnTo>
                <a:lnTo>
                  <a:pt x="42359" y="6824417"/>
                </a:lnTo>
                <a:lnTo>
                  <a:pt x="31309" y="6778906"/>
                </a:lnTo>
                <a:lnTo>
                  <a:pt x="21873" y="6732786"/>
                </a:lnTo>
                <a:lnTo>
                  <a:pt x="14082" y="6686088"/>
                </a:lnTo>
                <a:lnTo>
                  <a:pt x="7968" y="6638844"/>
                </a:lnTo>
                <a:lnTo>
                  <a:pt x="3562" y="6591084"/>
                </a:lnTo>
                <a:lnTo>
                  <a:pt x="895" y="6542840"/>
                </a:lnTo>
                <a:lnTo>
                  <a:pt x="0" y="6494145"/>
                </a:lnTo>
                <a:lnTo>
                  <a:pt x="0" y="1298828"/>
                </a:lnTo>
                <a:close/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" name="object 6"/>
          <p:cNvSpPr txBox="1"/>
          <p:nvPr/>
        </p:nvSpPr>
        <p:spPr>
          <a:xfrm>
            <a:off x="3306350" y="918664"/>
            <a:ext cx="2198043" cy="217718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371" spc="-5" dirty="0">
                <a:solidFill>
                  <a:srgbClr val="FFFFFF"/>
                </a:solidFill>
                <a:latin typeface="Calibri"/>
                <a:cs typeface="Calibri"/>
              </a:rPr>
              <a:t>Account </a:t>
            </a:r>
            <a:r>
              <a:rPr sz="1371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213" dirty="0">
                <a:solidFill>
                  <a:srgbClr val="FFFFFF"/>
                </a:solidFill>
                <a:latin typeface="Calibri"/>
                <a:cs typeface="Calibri"/>
              </a:rPr>
              <a:t>Anchor </a:t>
            </a:r>
            <a:r>
              <a:rPr sz="1213" spc="-5" dirty="0">
                <a:solidFill>
                  <a:srgbClr val="FFFFFF"/>
                </a:solidFill>
                <a:latin typeface="Calibri"/>
                <a:cs typeface="Calibri"/>
              </a:rPr>
              <a:t>point </a:t>
            </a:r>
            <a:r>
              <a:rPr sz="1213" spc="-8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13" spc="-2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13" spc="-3" dirty="0">
                <a:solidFill>
                  <a:srgbClr val="FFFFFF"/>
                </a:solidFill>
                <a:latin typeface="Calibri"/>
                <a:cs typeface="Calibri"/>
              </a:rPr>
              <a:t>billing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4181" y="1362223"/>
            <a:ext cx="1056829" cy="3238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8" name="object 8"/>
          <p:cNvSpPr/>
          <p:nvPr/>
        </p:nvSpPr>
        <p:spPr>
          <a:xfrm>
            <a:off x="6329229" y="1375417"/>
            <a:ext cx="1007068" cy="3188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9" name="object 9"/>
          <p:cNvSpPr/>
          <p:nvPr/>
        </p:nvSpPr>
        <p:spPr>
          <a:xfrm>
            <a:off x="6329228" y="1375417"/>
            <a:ext cx="1007269" cy="3188903"/>
          </a:xfrm>
          <a:custGeom>
            <a:avLst/>
            <a:gdLst/>
            <a:ahLst/>
            <a:cxnLst/>
            <a:rect l="l" t="t" r="r" b="b"/>
            <a:pathLst>
              <a:path w="1910079" h="6047105">
                <a:moveTo>
                  <a:pt x="0" y="318389"/>
                </a:moveTo>
                <a:lnTo>
                  <a:pt x="3450" y="271356"/>
                </a:lnTo>
                <a:lnTo>
                  <a:pt x="13475" y="226460"/>
                </a:lnTo>
                <a:lnTo>
                  <a:pt x="29580" y="184195"/>
                </a:lnTo>
                <a:lnTo>
                  <a:pt x="51274" y="145055"/>
                </a:lnTo>
                <a:lnTo>
                  <a:pt x="78065" y="109532"/>
                </a:lnTo>
                <a:lnTo>
                  <a:pt x="109460" y="78120"/>
                </a:lnTo>
                <a:lnTo>
                  <a:pt x="144966" y="51312"/>
                </a:lnTo>
                <a:lnTo>
                  <a:pt x="184092" y="29603"/>
                </a:lnTo>
                <a:lnTo>
                  <a:pt x="226344" y="13486"/>
                </a:lnTo>
                <a:lnTo>
                  <a:pt x="271232" y="3453"/>
                </a:lnTo>
                <a:lnTo>
                  <a:pt x="318262" y="0"/>
                </a:lnTo>
                <a:lnTo>
                  <a:pt x="1591437" y="0"/>
                </a:lnTo>
                <a:lnTo>
                  <a:pt x="1638466" y="3453"/>
                </a:lnTo>
                <a:lnTo>
                  <a:pt x="1683354" y="13486"/>
                </a:lnTo>
                <a:lnTo>
                  <a:pt x="1725606" y="29603"/>
                </a:lnTo>
                <a:lnTo>
                  <a:pt x="1764732" y="51312"/>
                </a:lnTo>
                <a:lnTo>
                  <a:pt x="1800238" y="78120"/>
                </a:lnTo>
                <a:lnTo>
                  <a:pt x="1831633" y="109532"/>
                </a:lnTo>
                <a:lnTo>
                  <a:pt x="1858424" y="145055"/>
                </a:lnTo>
                <a:lnTo>
                  <a:pt x="1880118" y="184195"/>
                </a:lnTo>
                <a:lnTo>
                  <a:pt x="1896223" y="226460"/>
                </a:lnTo>
                <a:lnTo>
                  <a:pt x="1906248" y="271356"/>
                </a:lnTo>
                <a:lnTo>
                  <a:pt x="1909699" y="318389"/>
                </a:lnTo>
                <a:lnTo>
                  <a:pt x="1909699" y="5728589"/>
                </a:lnTo>
                <a:lnTo>
                  <a:pt x="1906248" y="5775615"/>
                </a:lnTo>
                <a:lnTo>
                  <a:pt x="1896223" y="5820501"/>
                </a:lnTo>
                <a:lnTo>
                  <a:pt x="1880118" y="5862753"/>
                </a:lnTo>
                <a:lnTo>
                  <a:pt x="1858424" y="5901878"/>
                </a:lnTo>
                <a:lnTo>
                  <a:pt x="1831633" y="5937385"/>
                </a:lnTo>
                <a:lnTo>
                  <a:pt x="1800238" y="5968781"/>
                </a:lnTo>
                <a:lnTo>
                  <a:pt x="1764732" y="5995572"/>
                </a:lnTo>
                <a:lnTo>
                  <a:pt x="1725606" y="6017268"/>
                </a:lnTo>
                <a:lnTo>
                  <a:pt x="1683354" y="6033374"/>
                </a:lnTo>
                <a:lnTo>
                  <a:pt x="1638466" y="6043399"/>
                </a:lnTo>
                <a:lnTo>
                  <a:pt x="1591437" y="6046851"/>
                </a:lnTo>
                <a:lnTo>
                  <a:pt x="318262" y="6046851"/>
                </a:lnTo>
                <a:lnTo>
                  <a:pt x="271232" y="6043399"/>
                </a:lnTo>
                <a:lnTo>
                  <a:pt x="226344" y="6033374"/>
                </a:lnTo>
                <a:lnTo>
                  <a:pt x="184092" y="6017268"/>
                </a:lnTo>
                <a:lnTo>
                  <a:pt x="144966" y="5995572"/>
                </a:lnTo>
                <a:lnTo>
                  <a:pt x="109460" y="5968781"/>
                </a:lnTo>
                <a:lnTo>
                  <a:pt x="78065" y="5937385"/>
                </a:lnTo>
                <a:lnTo>
                  <a:pt x="51274" y="5901878"/>
                </a:lnTo>
                <a:lnTo>
                  <a:pt x="29580" y="5862753"/>
                </a:lnTo>
                <a:lnTo>
                  <a:pt x="13475" y="5820501"/>
                </a:lnTo>
                <a:lnTo>
                  <a:pt x="3450" y="5775615"/>
                </a:lnTo>
                <a:lnTo>
                  <a:pt x="0" y="5728589"/>
                </a:lnTo>
                <a:lnTo>
                  <a:pt x="0" y="31838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0" name="object 10"/>
          <p:cNvSpPr/>
          <p:nvPr/>
        </p:nvSpPr>
        <p:spPr>
          <a:xfrm>
            <a:off x="6243905" y="1417676"/>
            <a:ext cx="1057632" cy="3238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1" name="object 11"/>
          <p:cNvSpPr/>
          <p:nvPr/>
        </p:nvSpPr>
        <p:spPr>
          <a:xfrm>
            <a:off x="6268953" y="1430670"/>
            <a:ext cx="1007938" cy="3188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2" name="object 12"/>
          <p:cNvSpPr/>
          <p:nvPr/>
        </p:nvSpPr>
        <p:spPr>
          <a:xfrm>
            <a:off x="6268953" y="1430670"/>
            <a:ext cx="1007938" cy="3188903"/>
          </a:xfrm>
          <a:custGeom>
            <a:avLst/>
            <a:gdLst/>
            <a:ahLst/>
            <a:cxnLst/>
            <a:rect l="l" t="t" r="r" b="b"/>
            <a:pathLst>
              <a:path w="1911350" h="6047105">
                <a:moveTo>
                  <a:pt x="0" y="318643"/>
                </a:moveTo>
                <a:lnTo>
                  <a:pt x="3453" y="271575"/>
                </a:lnTo>
                <a:lnTo>
                  <a:pt x="13486" y="226646"/>
                </a:lnTo>
                <a:lnTo>
                  <a:pt x="29606" y="184348"/>
                </a:lnTo>
                <a:lnTo>
                  <a:pt x="51319" y="145176"/>
                </a:lnTo>
                <a:lnTo>
                  <a:pt x="78132" y="109624"/>
                </a:lnTo>
                <a:lnTo>
                  <a:pt x="109552" y="78187"/>
                </a:lnTo>
                <a:lnTo>
                  <a:pt x="145088" y="51357"/>
                </a:lnTo>
                <a:lnTo>
                  <a:pt x="184244" y="29629"/>
                </a:lnTo>
                <a:lnTo>
                  <a:pt x="226530" y="13498"/>
                </a:lnTo>
                <a:lnTo>
                  <a:pt x="271451" y="3456"/>
                </a:lnTo>
                <a:lnTo>
                  <a:pt x="318516" y="0"/>
                </a:lnTo>
                <a:lnTo>
                  <a:pt x="1592706" y="0"/>
                </a:lnTo>
                <a:lnTo>
                  <a:pt x="1639774" y="3456"/>
                </a:lnTo>
                <a:lnTo>
                  <a:pt x="1684703" y="13498"/>
                </a:lnTo>
                <a:lnTo>
                  <a:pt x="1727001" y="29629"/>
                </a:lnTo>
                <a:lnTo>
                  <a:pt x="1766173" y="51357"/>
                </a:lnTo>
                <a:lnTo>
                  <a:pt x="1801725" y="78187"/>
                </a:lnTo>
                <a:lnTo>
                  <a:pt x="1833162" y="109624"/>
                </a:lnTo>
                <a:lnTo>
                  <a:pt x="1859992" y="145176"/>
                </a:lnTo>
                <a:lnTo>
                  <a:pt x="1881720" y="184348"/>
                </a:lnTo>
                <a:lnTo>
                  <a:pt x="1897851" y="226646"/>
                </a:lnTo>
                <a:lnTo>
                  <a:pt x="1907893" y="271575"/>
                </a:lnTo>
                <a:lnTo>
                  <a:pt x="1911350" y="318643"/>
                </a:lnTo>
                <a:lnTo>
                  <a:pt x="1911350" y="5728335"/>
                </a:lnTo>
                <a:lnTo>
                  <a:pt x="1907893" y="5775399"/>
                </a:lnTo>
                <a:lnTo>
                  <a:pt x="1897851" y="5820320"/>
                </a:lnTo>
                <a:lnTo>
                  <a:pt x="1881720" y="5862606"/>
                </a:lnTo>
                <a:lnTo>
                  <a:pt x="1859992" y="5901762"/>
                </a:lnTo>
                <a:lnTo>
                  <a:pt x="1833162" y="5937298"/>
                </a:lnTo>
                <a:lnTo>
                  <a:pt x="1801725" y="5968718"/>
                </a:lnTo>
                <a:lnTo>
                  <a:pt x="1766173" y="5995531"/>
                </a:lnTo>
                <a:lnTo>
                  <a:pt x="1727001" y="6017244"/>
                </a:lnTo>
                <a:lnTo>
                  <a:pt x="1684703" y="6033364"/>
                </a:lnTo>
                <a:lnTo>
                  <a:pt x="1639774" y="6043397"/>
                </a:lnTo>
                <a:lnTo>
                  <a:pt x="1592706" y="6046851"/>
                </a:lnTo>
                <a:lnTo>
                  <a:pt x="318516" y="6046851"/>
                </a:lnTo>
                <a:lnTo>
                  <a:pt x="271451" y="6043397"/>
                </a:lnTo>
                <a:lnTo>
                  <a:pt x="226530" y="6033364"/>
                </a:lnTo>
                <a:lnTo>
                  <a:pt x="184244" y="6017244"/>
                </a:lnTo>
                <a:lnTo>
                  <a:pt x="145088" y="5995531"/>
                </a:lnTo>
                <a:lnTo>
                  <a:pt x="109552" y="5968718"/>
                </a:lnTo>
                <a:lnTo>
                  <a:pt x="78132" y="5937298"/>
                </a:lnTo>
                <a:lnTo>
                  <a:pt x="51319" y="5901762"/>
                </a:lnTo>
                <a:lnTo>
                  <a:pt x="29606" y="5862606"/>
                </a:lnTo>
                <a:lnTo>
                  <a:pt x="13486" y="5820320"/>
                </a:lnTo>
                <a:lnTo>
                  <a:pt x="3453" y="5775399"/>
                </a:lnTo>
                <a:lnTo>
                  <a:pt x="0" y="5728335"/>
                </a:lnTo>
                <a:lnTo>
                  <a:pt x="0" y="318643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3" name="object 13"/>
          <p:cNvSpPr txBox="1"/>
          <p:nvPr/>
        </p:nvSpPr>
        <p:spPr>
          <a:xfrm>
            <a:off x="6603013" y="2847945"/>
            <a:ext cx="401166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2056" spc="-617" baseline="-17094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71" spc="-46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56" spc="-103" baseline="-1709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71" spc="-469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56" spc="-320" baseline="-1709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71" spc="-469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56" spc="-16" baseline="-1709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7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71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9611" y="1472326"/>
            <a:ext cx="1056828" cy="3238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5" name="object 15"/>
          <p:cNvSpPr/>
          <p:nvPr/>
        </p:nvSpPr>
        <p:spPr>
          <a:xfrm>
            <a:off x="6204459" y="1485119"/>
            <a:ext cx="1007068" cy="31887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6" name="object 16"/>
          <p:cNvSpPr/>
          <p:nvPr/>
        </p:nvSpPr>
        <p:spPr>
          <a:xfrm>
            <a:off x="6204458" y="1485119"/>
            <a:ext cx="1007269" cy="3188903"/>
          </a:xfrm>
          <a:custGeom>
            <a:avLst/>
            <a:gdLst/>
            <a:ahLst/>
            <a:cxnLst/>
            <a:rect l="l" t="t" r="r" b="b"/>
            <a:pathLst>
              <a:path w="1910079" h="6047105">
                <a:moveTo>
                  <a:pt x="0" y="318261"/>
                </a:moveTo>
                <a:lnTo>
                  <a:pt x="3450" y="271232"/>
                </a:lnTo>
                <a:lnTo>
                  <a:pt x="13475" y="226344"/>
                </a:lnTo>
                <a:lnTo>
                  <a:pt x="29580" y="184092"/>
                </a:lnTo>
                <a:lnTo>
                  <a:pt x="51274" y="144966"/>
                </a:lnTo>
                <a:lnTo>
                  <a:pt x="78065" y="109460"/>
                </a:lnTo>
                <a:lnTo>
                  <a:pt x="109460" y="78065"/>
                </a:lnTo>
                <a:lnTo>
                  <a:pt x="144966" y="51274"/>
                </a:lnTo>
                <a:lnTo>
                  <a:pt x="184092" y="29580"/>
                </a:lnTo>
                <a:lnTo>
                  <a:pt x="226344" y="13475"/>
                </a:lnTo>
                <a:lnTo>
                  <a:pt x="271232" y="3450"/>
                </a:lnTo>
                <a:lnTo>
                  <a:pt x="318261" y="0"/>
                </a:lnTo>
                <a:lnTo>
                  <a:pt x="1591436" y="0"/>
                </a:lnTo>
                <a:lnTo>
                  <a:pt x="1638466" y="3450"/>
                </a:lnTo>
                <a:lnTo>
                  <a:pt x="1683354" y="13475"/>
                </a:lnTo>
                <a:lnTo>
                  <a:pt x="1725606" y="29580"/>
                </a:lnTo>
                <a:lnTo>
                  <a:pt x="1764732" y="51274"/>
                </a:lnTo>
                <a:lnTo>
                  <a:pt x="1800238" y="78065"/>
                </a:lnTo>
                <a:lnTo>
                  <a:pt x="1831633" y="109460"/>
                </a:lnTo>
                <a:lnTo>
                  <a:pt x="1858424" y="144966"/>
                </a:lnTo>
                <a:lnTo>
                  <a:pt x="1880118" y="184092"/>
                </a:lnTo>
                <a:lnTo>
                  <a:pt x="1896223" y="226344"/>
                </a:lnTo>
                <a:lnTo>
                  <a:pt x="1906248" y="271232"/>
                </a:lnTo>
                <a:lnTo>
                  <a:pt x="1909699" y="318261"/>
                </a:lnTo>
                <a:lnTo>
                  <a:pt x="1909699" y="5728487"/>
                </a:lnTo>
                <a:lnTo>
                  <a:pt x="1906248" y="5775523"/>
                </a:lnTo>
                <a:lnTo>
                  <a:pt x="1896223" y="5820417"/>
                </a:lnTo>
                <a:lnTo>
                  <a:pt x="1880118" y="5862675"/>
                </a:lnTo>
                <a:lnTo>
                  <a:pt x="1858424" y="5901805"/>
                </a:lnTo>
                <a:lnTo>
                  <a:pt x="1831633" y="5937316"/>
                </a:lnTo>
                <a:lnTo>
                  <a:pt x="1800238" y="5968714"/>
                </a:lnTo>
                <a:lnTo>
                  <a:pt x="1764732" y="5995507"/>
                </a:lnTo>
                <a:lnTo>
                  <a:pt x="1725606" y="6017204"/>
                </a:lnTo>
                <a:lnTo>
                  <a:pt x="1683354" y="6033311"/>
                </a:lnTo>
                <a:lnTo>
                  <a:pt x="1638466" y="6043336"/>
                </a:lnTo>
                <a:lnTo>
                  <a:pt x="1591436" y="6046787"/>
                </a:lnTo>
                <a:lnTo>
                  <a:pt x="318261" y="6046787"/>
                </a:lnTo>
                <a:lnTo>
                  <a:pt x="271232" y="6043336"/>
                </a:lnTo>
                <a:lnTo>
                  <a:pt x="226344" y="6033311"/>
                </a:lnTo>
                <a:lnTo>
                  <a:pt x="184092" y="6017204"/>
                </a:lnTo>
                <a:lnTo>
                  <a:pt x="144966" y="5995507"/>
                </a:lnTo>
                <a:lnTo>
                  <a:pt x="109460" y="5968714"/>
                </a:lnTo>
                <a:lnTo>
                  <a:pt x="78065" y="5937316"/>
                </a:lnTo>
                <a:lnTo>
                  <a:pt x="51274" y="5901805"/>
                </a:lnTo>
                <a:lnTo>
                  <a:pt x="29580" y="5862675"/>
                </a:lnTo>
                <a:lnTo>
                  <a:pt x="13475" y="5820417"/>
                </a:lnTo>
                <a:lnTo>
                  <a:pt x="3450" y="5775523"/>
                </a:lnTo>
                <a:lnTo>
                  <a:pt x="0" y="5728487"/>
                </a:lnTo>
                <a:lnTo>
                  <a:pt x="0" y="318261"/>
                </a:lnTo>
                <a:close/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7" name="object 17"/>
          <p:cNvSpPr txBox="1"/>
          <p:nvPr/>
        </p:nvSpPr>
        <p:spPr>
          <a:xfrm>
            <a:off x="6537781" y="2957579"/>
            <a:ext cx="341561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371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1371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5215" y="1428125"/>
            <a:ext cx="4399299" cy="32396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9" name="object 19"/>
          <p:cNvSpPr/>
          <p:nvPr/>
        </p:nvSpPr>
        <p:spPr>
          <a:xfrm>
            <a:off x="1739894" y="1440715"/>
            <a:ext cx="4349907" cy="3189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0" name="object 20"/>
          <p:cNvSpPr/>
          <p:nvPr/>
        </p:nvSpPr>
        <p:spPr>
          <a:xfrm>
            <a:off x="1739894" y="1440715"/>
            <a:ext cx="4350208" cy="3189908"/>
          </a:xfrm>
          <a:custGeom>
            <a:avLst/>
            <a:gdLst/>
            <a:ahLst/>
            <a:cxnLst/>
            <a:rect l="l" t="t" r="r" b="b"/>
            <a:pathLst>
              <a:path w="8249284" h="6049009">
                <a:moveTo>
                  <a:pt x="0" y="1008126"/>
                </a:moveTo>
                <a:lnTo>
                  <a:pt x="1162" y="959281"/>
                </a:lnTo>
                <a:lnTo>
                  <a:pt x="4614" y="911037"/>
                </a:lnTo>
                <a:lnTo>
                  <a:pt x="10303" y="863445"/>
                </a:lnTo>
                <a:lnTo>
                  <a:pt x="18175" y="816559"/>
                </a:lnTo>
                <a:lnTo>
                  <a:pt x="28179" y="770432"/>
                </a:lnTo>
                <a:lnTo>
                  <a:pt x="40261" y="725115"/>
                </a:lnTo>
                <a:lnTo>
                  <a:pt x="54369" y="680663"/>
                </a:lnTo>
                <a:lnTo>
                  <a:pt x="70450" y="637127"/>
                </a:lnTo>
                <a:lnTo>
                  <a:pt x="88451" y="594561"/>
                </a:lnTo>
                <a:lnTo>
                  <a:pt x="108319" y="553017"/>
                </a:lnTo>
                <a:lnTo>
                  <a:pt x="130001" y="512548"/>
                </a:lnTo>
                <a:lnTo>
                  <a:pt x="153445" y="473208"/>
                </a:lnTo>
                <a:lnTo>
                  <a:pt x="178598" y="435048"/>
                </a:lnTo>
                <a:lnTo>
                  <a:pt x="205407" y="398122"/>
                </a:lnTo>
                <a:lnTo>
                  <a:pt x="233820" y="362483"/>
                </a:lnTo>
                <a:lnTo>
                  <a:pt x="263782" y="328183"/>
                </a:lnTo>
                <a:lnTo>
                  <a:pt x="295243" y="295275"/>
                </a:lnTo>
                <a:lnTo>
                  <a:pt x="328148" y="263811"/>
                </a:lnTo>
                <a:lnTo>
                  <a:pt x="362446" y="233846"/>
                </a:lnTo>
                <a:lnTo>
                  <a:pt x="398082" y="205431"/>
                </a:lnTo>
                <a:lnTo>
                  <a:pt x="435006" y="178619"/>
                </a:lnTo>
                <a:lnTo>
                  <a:pt x="473163" y="153463"/>
                </a:lnTo>
                <a:lnTo>
                  <a:pt x="512501" y="130017"/>
                </a:lnTo>
                <a:lnTo>
                  <a:pt x="552967" y="108332"/>
                </a:lnTo>
                <a:lnTo>
                  <a:pt x="594508" y="88462"/>
                </a:lnTo>
                <a:lnTo>
                  <a:pt x="637072" y="70459"/>
                </a:lnTo>
                <a:lnTo>
                  <a:pt x="680606" y="54376"/>
                </a:lnTo>
                <a:lnTo>
                  <a:pt x="725057" y="40267"/>
                </a:lnTo>
                <a:lnTo>
                  <a:pt x="770372" y="28183"/>
                </a:lnTo>
                <a:lnTo>
                  <a:pt x="816498" y="18178"/>
                </a:lnTo>
                <a:lnTo>
                  <a:pt x="863383" y="10304"/>
                </a:lnTo>
                <a:lnTo>
                  <a:pt x="910974" y="4614"/>
                </a:lnTo>
                <a:lnTo>
                  <a:pt x="959218" y="1162"/>
                </a:lnTo>
                <a:lnTo>
                  <a:pt x="1008062" y="0"/>
                </a:lnTo>
                <a:lnTo>
                  <a:pt x="7240587" y="0"/>
                </a:lnTo>
                <a:lnTo>
                  <a:pt x="7289431" y="1162"/>
                </a:lnTo>
                <a:lnTo>
                  <a:pt x="7337676" y="4614"/>
                </a:lnTo>
                <a:lnTo>
                  <a:pt x="7385267" y="10304"/>
                </a:lnTo>
                <a:lnTo>
                  <a:pt x="7432153" y="18178"/>
                </a:lnTo>
                <a:lnTo>
                  <a:pt x="7478281" y="28183"/>
                </a:lnTo>
                <a:lnTo>
                  <a:pt x="7523597" y="40267"/>
                </a:lnTo>
                <a:lnTo>
                  <a:pt x="7568050" y="54376"/>
                </a:lnTo>
                <a:lnTo>
                  <a:pt x="7611586" y="70459"/>
                </a:lnTo>
                <a:lnTo>
                  <a:pt x="7654152" y="88462"/>
                </a:lnTo>
                <a:lnTo>
                  <a:pt x="7695695" y="108332"/>
                </a:lnTo>
                <a:lnTo>
                  <a:pt x="7736164" y="130017"/>
                </a:lnTo>
                <a:lnTo>
                  <a:pt x="7775504" y="153463"/>
                </a:lnTo>
                <a:lnTo>
                  <a:pt x="7813664" y="178619"/>
                </a:lnTo>
                <a:lnTo>
                  <a:pt x="7850590" y="205431"/>
                </a:lnTo>
                <a:lnTo>
                  <a:pt x="7886230" y="233846"/>
                </a:lnTo>
                <a:lnTo>
                  <a:pt x="7920530" y="263811"/>
                </a:lnTo>
                <a:lnTo>
                  <a:pt x="7953438" y="295275"/>
                </a:lnTo>
                <a:lnTo>
                  <a:pt x="7984901" y="328183"/>
                </a:lnTo>
                <a:lnTo>
                  <a:pt x="8014867" y="362483"/>
                </a:lnTo>
                <a:lnTo>
                  <a:pt x="8043282" y="398122"/>
                </a:lnTo>
                <a:lnTo>
                  <a:pt x="8070093" y="435048"/>
                </a:lnTo>
                <a:lnTo>
                  <a:pt x="8095249" y="473208"/>
                </a:lnTo>
                <a:lnTo>
                  <a:pt x="8118696" y="512548"/>
                </a:lnTo>
                <a:lnTo>
                  <a:pt x="8140380" y="553017"/>
                </a:lnTo>
                <a:lnTo>
                  <a:pt x="8160251" y="594561"/>
                </a:lnTo>
                <a:lnTo>
                  <a:pt x="8178254" y="637127"/>
                </a:lnTo>
                <a:lnTo>
                  <a:pt x="8194336" y="680663"/>
                </a:lnTo>
                <a:lnTo>
                  <a:pt x="8208446" y="725115"/>
                </a:lnTo>
                <a:lnTo>
                  <a:pt x="8220530" y="770432"/>
                </a:lnTo>
                <a:lnTo>
                  <a:pt x="8230535" y="816559"/>
                </a:lnTo>
                <a:lnTo>
                  <a:pt x="8238409" y="863445"/>
                </a:lnTo>
                <a:lnTo>
                  <a:pt x="8244098" y="911037"/>
                </a:lnTo>
                <a:lnTo>
                  <a:pt x="8247550" y="959281"/>
                </a:lnTo>
                <a:lnTo>
                  <a:pt x="8248713" y="1008126"/>
                </a:lnTo>
                <a:lnTo>
                  <a:pt x="8248713" y="5040376"/>
                </a:lnTo>
                <a:lnTo>
                  <a:pt x="8247550" y="5089220"/>
                </a:lnTo>
                <a:lnTo>
                  <a:pt x="8244098" y="5137463"/>
                </a:lnTo>
                <a:lnTo>
                  <a:pt x="8238409" y="5185054"/>
                </a:lnTo>
                <a:lnTo>
                  <a:pt x="8230535" y="5231939"/>
                </a:lnTo>
                <a:lnTo>
                  <a:pt x="8220530" y="5278066"/>
                </a:lnTo>
                <a:lnTo>
                  <a:pt x="8208446" y="5323381"/>
                </a:lnTo>
                <a:lnTo>
                  <a:pt x="8194336" y="5367831"/>
                </a:lnTo>
                <a:lnTo>
                  <a:pt x="8178254" y="5411365"/>
                </a:lnTo>
                <a:lnTo>
                  <a:pt x="8160251" y="5453929"/>
                </a:lnTo>
                <a:lnTo>
                  <a:pt x="8140380" y="5495471"/>
                </a:lnTo>
                <a:lnTo>
                  <a:pt x="8118696" y="5535937"/>
                </a:lnTo>
                <a:lnTo>
                  <a:pt x="8095249" y="5575275"/>
                </a:lnTo>
                <a:lnTo>
                  <a:pt x="8070093" y="5613432"/>
                </a:lnTo>
                <a:lnTo>
                  <a:pt x="8043282" y="5650355"/>
                </a:lnTo>
                <a:lnTo>
                  <a:pt x="8014867" y="5685992"/>
                </a:lnTo>
                <a:lnTo>
                  <a:pt x="7984901" y="5720289"/>
                </a:lnTo>
                <a:lnTo>
                  <a:pt x="7953438" y="5753195"/>
                </a:lnTo>
                <a:lnTo>
                  <a:pt x="7920530" y="5784655"/>
                </a:lnTo>
                <a:lnTo>
                  <a:pt x="7886230" y="5814618"/>
                </a:lnTo>
                <a:lnTo>
                  <a:pt x="7850590" y="5843030"/>
                </a:lnTo>
                <a:lnTo>
                  <a:pt x="7813664" y="5869839"/>
                </a:lnTo>
                <a:lnTo>
                  <a:pt x="7775504" y="5894992"/>
                </a:lnTo>
                <a:lnTo>
                  <a:pt x="7736164" y="5918436"/>
                </a:lnTo>
                <a:lnTo>
                  <a:pt x="7695695" y="5940119"/>
                </a:lnTo>
                <a:lnTo>
                  <a:pt x="7654152" y="5959987"/>
                </a:lnTo>
                <a:lnTo>
                  <a:pt x="7611586" y="5977987"/>
                </a:lnTo>
                <a:lnTo>
                  <a:pt x="7568050" y="5994068"/>
                </a:lnTo>
                <a:lnTo>
                  <a:pt x="7523597" y="6008176"/>
                </a:lnTo>
                <a:lnTo>
                  <a:pt x="7478281" y="6020258"/>
                </a:lnTo>
                <a:lnTo>
                  <a:pt x="7432153" y="6030262"/>
                </a:lnTo>
                <a:lnTo>
                  <a:pt x="7385267" y="6038135"/>
                </a:lnTo>
                <a:lnTo>
                  <a:pt x="7337676" y="6043824"/>
                </a:lnTo>
                <a:lnTo>
                  <a:pt x="7289431" y="6047276"/>
                </a:lnTo>
                <a:lnTo>
                  <a:pt x="7240587" y="6048438"/>
                </a:lnTo>
                <a:lnTo>
                  <a:pt x="1008062" y="6048438"/>
                </a:lnTo>
                <a:lnTo>
                  <a:pt x="959218" y="6047276"/>
                </a:lnTo>
                <a:lnTo>
                  <a:pt x="910974" y="6043824"/>
                </a:lnTo>
                <a:lnTo>
                  <a:pt x="863383" y="6038135"/>
                </a:lnTo>
                <a:lnTo>
                  <a:pt x="816498" y="6030262"/>
                </a:lnTo>
                <a:lnTo>
                  <a:pt x="770372" y="6020258"/>
                </a:lnTo>
                <a:lnTo>
                  <a:pt x="725057" y="6008176"/>
                </a:lnTo>
                <a:lnTo>
                  <a:pt x="680606" y="5994068"/>
                </a:lnTo>
                <a:lnTo>
                  <a:pt x="637072" y="5977987"/>
                </a:lnTo>
                <a:lnTo>
                  <a:pt x="594508" y="5959987"/>
                </a:lnTo>
                <a:lnTo>
                  <a:pt x="552967" y="5940119"/>
                </a:lnTo>
                <a:lnTo>
                  <a:pt x="512501" y="5918436"/>
                </a:lnTo>
                <a:lnTo>
                  <a:pt x="473163" y="5894992"/>
                </a:lnTo>
                <a:lnTo>
                  <a:pt x="435006" y="5869839"/>
                </a:lnTo>
                <a:lnTo>
                  <a:pt x="398082" y="5843030"/>
                </a:lnTo>
                <a:lnTo>
                  <a:pt x="362446" y="5814618"/>
                </a:lnTo>
                <a:lnTo>
                  <a:pt x="328148" y="5784655"/>
                </a:lnTo>
                <a:lnTo>
                  <a:pt x="295243" y="5753195"/>
                </a:lnTo>
                <a:lnTo>
                  <a:pt x="263782" y="5720289"/>
                </a:lnTo>
                <a:lnTo>
                  <a:pt x="233820" y="5685992"/>
                </a:lnTo>
                <a:lnTo>
                  <a:pt x="205407" y="5650355"/>
                </a:lnTo>
                <a:lnTo>
                  <a:pt x="178598" y="5613432"/>
                </a:lnTo>
                <a:lnTo>
                  <a:pt x="153445" y="5575275"/>
                </a:lnTo>
                <a:lnTo>
                  <a:pt x="130001" y="5535937"/>
                </a:lnTo>
                <a:lnTo>
                  <a:pt x="108319" y="5495471"/>
                </a:lnTo>
                <a:lnTo>
                  <a:pt x="88451" y="5453929"/>
                </a:lnTo>
                <a:lnTo>
                  <a:pt x="70450" y="5411365"/>
                </a:lnTo>
                <a:lnTo>
                  <a:pt x="54369" y="5367831"/>
                </a:lnTo>
                <a:lnTo>
                  <a:pt x="40261" y="5323381"/>
                </a:lnTo>
                <a:lnTo>
                  <a:pt x="28179" y="5278066"/>
                </a:lnTo>
                <a:lnTo>
                  <a:pt x="18175" y="5231939"/>
                </a:lnTo>
                <a:lnTo>
                  <a:pt x="10303" y="5185054"/>
                </a:lnTo>
                <a:lnTo>
                  <a:pt x="4614" y="5137463"/>
                </a:lnTo>
                <a:lnTo>
                  <a:pt x="1162" y="5089220"/>
                </a:lnTo>
                <a:lnTo>
                  <a:pt x="0" y="5040376"/>
                </a:lnTo>
                <a:lnTo>
                  <a:pt x="0" y="10081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1" name="object 21"/>
          <p:cNvSpPr txBox="1"/>
          <p:nvPr/>
        </p:nvSpPr>
        <p:spPr>
          <a:xfrm>
            <a:off x="2915766" y="1821991"/>
            <a:ext cx="74675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371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71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73423" y="1471523"/>
            <a:ext cx="4399300" cy="32396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3" name="object 23"/>
          <p:cNvSpPr/>
          <p:nvPr/>
        </p:nvSpPr>
        <p:spPr>
          <a:xfrm>
            <a:off x="1698036" y="1484247"/>
            <a:ext cx="4349907" cy="3189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4" name="object 24"/>
          <p:cNvSpPr/>
          <p:nvPr/>
        </p:nvSpPr>
        <p:spPr>
          <a:xfrm>
            <a:off x="1698036" y="1484247"/>
            <a:ext cx="4350208" cy="3189908"/>
          </a:xfrm>
          <a:custGeom>
            <a:avLst/>
            <a:gdLst/>
            <a:ahLst/>
            <a:cxnLst/>
            <a:rect l="l" t="t" r="r" b="b"/>
            <a:pathLst>
              <a:path w="8249284" h="6049009">
                <a:moveTo>
                  <a:pt x="0" y="1008126"/>
                </a:moveTo>
                <a:lnTo>
                  <a:pt x="1162" y="959281"/>
                </a:lnTo>
                <a:lnTo>
                  <a:pt x="4614" y="911037"/>
                </a:lnTo>
                <a:lnTo>
                  <a:pt x="10303" y="863445"/>
                </a:lnTo>
                <a:lnTo>
                  <a:pt x="18175" y="816559"/>
                </a:lnTo>
                <a:lnTo>
                  <a:pt x="28179" y="770432"/>
                </a:lnTo>
                <a:lnTo>
                  <a:pt x="40261" y="725115"/>
                </a:lnTo>
                <a:lnTo>
                  <a:pt x="54369" y="680663"/>
                </a:lnTo>
                <a:lnTo>
                  <a:pt x="70450" y="637127"/>
                </a:lnTo>
                <a:lnTo>
                  <a:pt x="88451" y="594561"/>
                </a:lnTo>
                <a:lnTo>
                  <a:pt x="108319" y="553017"/>
                </a:lnTo>
                <a:lnTo>
                  <a:pt x="130001" y="512548"/>
                </a:lnTo>
                <a:lnTo>
                  <a:pt x="153445" y="473208"/>
                </a:lnTo>
                <a:lnTo>
                  <a:pt x="178598" y="435048"/>
                </a:lnTo>
                <a:lnTo>
                  <a:pt x="205407" y="398122"/>
                </a:lnTo>
                <a:lnTo>
                  <a:pt x="233820" y="362483"/>
                </a:lnTo>
                <a:lnTo>
                  <a:pt x="263782" y="328183"/>
                </a:lnTo>
                <a:lnTo>
                  <a:pt x="295243" y="295275"/>
                </a:lnTo>
                <a:lnTo>
                  <a:pt x="328148" y="263811"/>
                </a:lnTo>
                <a:lnTo>
                  <a:pt x="362446" y="233846"/>
                </a:lnTo>
                <a:lnTo>
                  <a:pt x="398082" y="205431"/>
                </a:lnTo>
                <a:lnTo>
                  <a:pt x="435006" y="178619"/>
                </a:lnTo>
                <a:lnTo>
                  <a:pt x="473163" y="153463"/>
                </a:lnTo>
                <a:lnTo>
                  <a:pt x="512501" y="130017"/>
                </a:lnTo>
                <a:lnTo>
                  <a:pt x="552967" y="108332"/>
                </a:lnTo>
                <a:lnTo>
                  <a:pt x="594508" y="88462"/>
                </a:lnTo>
                <a:lnTo>
                  <a:pt x="637072" y="70459"/>
                </a:lnTo>
                <a:lnTo>
                  <a:pt x="680606" y="54376"/>
                </a:lnTo>
                <a:lnTo>
                  <a:pt x="725057" y="40267"/>
                </a:lnTo>
                <a:lnTo>
                  <a:pt x="770372" y="28183"/>
                </a:lnTo>
                <a:lnTo>
                  <a:pt x="816498" y="18178"/>
                </a:lnTo>
                <a:lnTo>
                  <a:pt x="863383" y="10304"/>
                </a:lnTo>
                <a:lnTo>
                  <a:pt x="910974" y="4614"/>
                </a:lnTo>
                <a:lnTo>
                  <a:pt x="959218" y="1162"/>
                </a:lnTo>
                <a:lnTo>
                  <a:pt x="1008062" y="0"/>
                </a:lnTo>
                <a:lnTo>
                  <a:pt x="7240587" y="0"/>
                </a:lnTo>
                <a:lnTo>
                  <a:pt x="7289431" y="1162"/>
                </a:lnTo>
                <a:lnTo>
                  <a:pt x="7337676" y="4614"/>
                </a:lnTo>
                <a:lnTo>
                  <a:pt x="7385267" y="10304"/>
                </a:lnTo>
                <a:lnTo>
                  <a:pt x="7432153" y="18178"/>
                </a:lnTo>
                <a:lnTo>
                  <a:pt x="7478281" y="28183"/>
                </a:lnTo>
                <a:lnTo>
                  <a:pt x="7523597" y="40267"/>
                </a:lnTo>
                <a:lnTo>
                  <a:pt x="7568050" y="54376"/>
                </a:lnTo>
                <a:lnTo>
                  <a:pt x="7611586" y="70459"/>
                </a:lnTo>
                <a:lnTo>
                  <a:pt x="7654152" y="88462"/>
                </a:lnTo>
                <a:lnTo>
                  <a:pt x="7695695" y="108332"/>
                </a:lnTo>
                <a:lnTo>
                  <a:pt x="7736164" y="130017"/>
                </a:lnTo>
                <a:lnTo>
                  <a:pt x="7775504" y="153463"/>
                </a:lnTo>
                <a:lnTo>
                  <a:pt x="7813664" y="178619"/>
                </a:lnTo>
                <a:lnTo>
                  <a:pt x="7850590" y="205431"/>
                </a:lnTo>
                <a:lnTo>
                  <a:pt x="7886230" y="233846"/>
                </a:lnTo>
                <a:lnTo>
                  <a:pt x="7920530" y="263811"/>
                </a:lnTo>
                <a:lnTo>
                  <a:pt x="7953438" y="295275"/>
                </a:lnTo>
                <a:lnTo>
                  <a:pt x="7984901" y="328183"/>
                </a:lnTo>
                <a:lnTo>
                  <a:pt x="8014867" y="362483"/>
                </a:lnTo>
                <a:lnTo>
                  <a:pt x="8043282" y="398122"/>
                </a:lnTo>
                <a:lnTo>
                  <a:pt x="8070093" y="435048"/>
                </a:lnTo>
                <a:lnTo>
                  <a:pt x="8095249" y="473208"/>
                </a:lnTo>
                <a:lnTo>
                  <a:pt x="8118696" y="512548"/>
                </a:lnTo>
                <a:lnTo>
                  <a:pt x="8140380" y="553017"/>
                </a:lnTo>
                <a:lnTo>
                  <a:pt x="8160251" y="594561"/>
                </a:lnTo>
                <a:lnTo>
                  <a:pt x="8178254" y="637127"/>
                </a:lnTo>
                <a:lnTo>
                  <a:pt x="8194336" y="680663"/>
                </a:lnTo>
                <a:lnTo>
                  <a:pt x="8208446" y="725115"/>
                </a:lnTo>
                <a:lnTo>
                  <a:pt x="8220530" y="770432"/>
                </a:lnTo>
                <a:lnTo>
                  <a:pt x="8230535" y="816559"/>
                </a:lnTo>
                <a:lnTo>
                  <a:pt x="8238409" y="863445"/>
                </a:lnTo>
                <a:lnTo>
                  <a:pt x="8244098" y="911037"/>
                </a:lnTo>
                <a:lnTo>
                  <a:pt x="8247550" y="959281"/>
                </a:lnTo>
                <a:lnTo>
                  <a:pt x="8248713" y="1008126"/>
                </a:lnTo>
                <a:lnTo>
                  <a:pt x="8248713" y="5040376"/>
                </a:lnTo>
                <a:lnTo>
                  <a:pt x="8247550" y="5089220"/>
                </a:lnTo>
                <a:lnTo>
                  <a:pt x="8244098" y="5137463"/>
                </a:lnTo>
                <a:lnTo>
                  <a:pt x="8238409" y="5185054"/>
                </a:lnTo>
                <a:lnTo>
                  <a:pt x="8230535" y="5231939"/>
                </a:lnTo>
                <a:lnTo>
                  <a:pt x="8220530" y="5278066"/>
                </a:lnTo>
                <a:lnTo>
                  <a:pt x="8208446" y="5323381"/>
                </a:lnTo>
                <a:lnTo>
                  <a:pt x="8194336" y="5367831"/>
                </a:lnTo>
                <a:lnTo>
                  <a:pt x="8178254" y="5411365"/>
                </a:lnTo>
                <a:lnTo>
                  <a:pt x="8160251" y="5453929"/>
                </a:lnTo>
                <a:lnTo>
                  <a:pt x="8140380" y="5495471"/>
                </a:lnTo>
                <a:lnTo>
                  <a:pt x="8118696" y="5535937"/>
                </a:lnTo>
                <a:lnTo>
                  <a:pt x="8095249" y="5575275"/>
                </a:lnTo>
                <a:lnTo>
                  <a:pt x="8070093" y="5613432"/>
                </a:lnTo>
                <a:lnTo>
                  <a:pt x="8043282" y="5650355"/>
                </a:lnTo>
                <a:lnTo>
                  <a:pt x="8014867" y="5685992"/>
                </a:lnTo>
                <a:lnTo>
                  <a:pt x="7984901" y="5720289"/>
                </a:lnTo>
                <a:lnTo>
                  <a:pt x="7953438" y="5753195"/>
                </a:lnTo>
                <a:lnTo>
                  <a:pt x="7920530" y="5784655"/>
                </a:lnTo>
                <a:lnTo>
                  <a:pt x="7886230" y="5814618"/>
                </a:lnTo>
                <a:lnTo>
                  <a:pt x="7850590" y="5843030"/>
                </a:lnTo>
                <a:lnTo>
                  <a:pt x="7813664" y="5869839"/>
                </a:lnTo>
                <a:lnTo>
                  <a:pt x="7775504" y="5894992"/>
                </a:lnTo>
                <a:lnTo>
                  <a:pt x="7736164" y="5918436"/>
                </a:lnTo>
                <a:lnTo>
                  <a:pt x="7695695" y="5940119"/>
                </a:lnTo>
                <a:lnTo>
                  <a:pt x="7654152" y="5959987"/>
                </a:lnTo>
                <a:lnTo>
                  <a:pt x="7611586" y="5977987"/>
                </a:lnTo>
                <a:lnTo>
                  <a:pt x="7568050" y="5994068"/>
                </a:lnTo>
                <a:lnTo>
                  <a:pt x="7523597" y="6008176"/>
                </a:lnTo>
                <a:lnTo>
                  <a:pt x="7478281" y="6020258"/>
                </a:lnTo>
                <a:lnTo>
                  <a:pt x="7432153" y="6030262"/>
                </a:lnTo>
                <a:lnTo>
                  <a:pt x="7385267" y="6038135"/>
                </a:lnTo>
                <a:lnTo>
                  <a:pt x="7337676" y="6043824"/>
                </a:lnTo>
                <a:lnTo>
                  <a:pt x="7289431" y="6047276"/>
                </a:lnTo>
                <a:lnTo>
                  <a:pt x="7240587" y="6048438"/>
                </a:lnTo>
                <a:lnTo>
                  <a:pt x="1008062" y="6048438"/>
                </a:lnTo>
                <a:lnTo>
                  <a:pt x="959218" y="6047276"/>
                </a:lnTo>
                <a:lnTo>
                  <a:pt x="910974" y="6043824"/>
                </a:lnTo>
                <a:lnTo>
                  <a:pt x="863383" y="6038135"/>
                </a:lnTo>
                <a:lnTo>
                  <a:pt x="816498" y="6030262"/>
                </a:lnTo>
                <a:lnTo>
                  <a:pt x="770372" y="6020258"/>
                </a:lnTo>
                <a:lnTo>
                  <a:pt x="725057" y="6008176"/>
                </a:lnTo>
                <a:lnTo>
                  <a:pt x="680606" y="5994068"/>
                </a:lnTo>
                <a:lnTo>
                  <a:pt x="637072" y="5977987"/>
                </a:lnTo>
                <a:lnTo>
                  <a:pt x="594508" y="5959987"/>
                </a:lnTo>
                <a:lnTo>
                  <a:pt x="552967" y="5940119"/>
                </a:lnTo>
                <a:lnTo>
                  <a:pt x="512501" y="5918436"/>
                </a:lnTo>
                <a:lnTo>
                  <a:pt x="473163" y="5894992"/>
                </a:lnTo>
                <a:lnTo>
                  <a:pt x="435006" y="5869839"/>
                </a:lnTo>
                <a:lnTo>
                  <a:pt x="398082" y="5843030"/>
                </a:lnTo>
                <a:lnTo>
                  <a:pt x="362446" y="5814618"/>
                </a:lnTo>
                <a:lnTo>
                  <a:pt x="328148" y="5784655"/>
                </a:lnTo>
                <a:lnTo>
                  <a:pt x="295243" y="5753195"/>
                </a:lnTo>
                <a:lnTo>
                  <a:pt x="263782" y="5720289"/>
                </a:lnTo>
                <a:lnTo>
                  <a:pt x="233820" y="5685992"/>
                </a:lnTo>
                <a:lnTo>
                  <a:pt x="205407" y="5650355"/>
                </a:lnTo>
                <a:lnTo>
                  <a:pt x="178598" y="5613432"/>
                </a:lnTo>
                <a:lnTo>
                  <a:pt x="153445" y="5575275"/>
                </a:lnTo>
                <a:lnTo>
                  <a:pt x="130001" y="5535937"/>
                </a:lnTo>
                <a:lnTo>
                  <a:pt x="108319" y="5495471"/>
                </a:lnTo>
                <a:lnTo>
                  <a:pt x="88451" y="5453929"/>
                </a:lnTo>
                <a:lnTo>
                  <a:pt x="70450" y="5411365"/>
                </a:lnTo>
                <a:lnTo>
                  <a:pt x="54369" y="5367831"/>
                </a:lnTo>
                <a:lnTo>
                  <a:pt x="40261" y="5323381"/>
                </a:lnTo>
                <a:lnTo>
                  <a:pt x="28179" y="5278066"/>
                </a:lnTo>
                <a:lnTo>
                  <a:pt x="18175" y="5231939"/>
                </a:lnTo>
                <a:lnTo>
                  <a:pt x="10303" y="5185054"/>
                </a:lnTo>
                <a:lnTo>
                  <a:pt x="4614" y="5137463"/>
                </a:lnTo>
                <a:lnTo>
                  <a:pt x="1162" y="5089220"/>
                </a:lnTo>
                <a:lnTo>
                  <a:pt x="0" y="5040376"/>
                </a:lnTo>
                <a:lnTo>
                  <a:pt x="0" y="10081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5" name="object 25"/>
          <p:cNvSpPr txBox="1"/>
          <p:nvPr/>
        </p:nvSpPr>
        <p:spPr>
          <a:xfrm>
            <a:off x="2873841" y="1865523"/>
            <a:ext cx="2038983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7972" indent="-61275">
              <a:spcBef>
                <a:spcPts val="55"/>
              </a:spcBef>
              <a:buSzPct val="96153"/>
              <a:buFont typeface="Arial"/>
              <a:buChar char="•"/>
              <a:tabLst>
                <a:tab pos="68306" algn="l"/>
              </a:tabLst>
            </a:pP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lla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371" spc="-28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56" spc="-431" baseline="13888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056" baseline="13888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36455" y="1514118"/>
            <a:ext cx="4399299" cy="32396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7" name="object 27"/>
          <p:cNvSpPr/>
          <p:nvPr/>
        </p:nvSpPr>
        <p:spPr>
          <a:xfrm>
            <a:off x="1661201" y="1526977"/>
            <a:ext cx="4349907" cy="31895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8" name="object 28"/>
          <p:cNvSpPr/>
          <p:nvPr/>
        </p:nvSpPr>
        <p:spPr>
          <a:xfrm>
            <a:off x="1661201" y="1526977"/>
            <a:ext cx="4350208" cy="3189573"/>
          </a:xfrm>
          <a:custGeom>
            <a:avLst/>
            <a:gdLst/>
            <a:ahLst/>
            <a:cxnLst/>
            <a:rect l="l" t="t" r="r" b="b"/>
            <a:pathLst>
              <a:path w="8249284" h="6048375">
                <a:moveTo>
                  <a:pt x="0" y="1008126"/>
                </a:moveTo>
                <a:lnTo>
                  <a:pt x="1162" y="959281"/>
                </a:lnTo>
                <a:lnTo>
                  <a:pt x="4614" y="911037"/>
                </a:lnTo>
                <a:lnTo>
                  <a:pt x="10303" y="863445"/>
                </a:lnTo>
                <a:lnTo>
                  <a:pt x="18175" y="816559"/>
                </a:lnTo>
                <a:lnTo>
                  <a:pt x="28179" y="770432"/>
                </a:lnTo>
                <a:lnTo>
                  <a:pt x="40261" y="725115"/>
                </a:lnTo>
                <a:lnTo>
                  <a:pt x="54369" y="680663"/>
                </a:lnTo>
                <a:lnTo>
                  <a:pt x="70450" y="637127"/>
                </a:lnTo>
                <a:lnTo>
                  <a:pt x="88451" y="594561"/>
                </a:lnTo>
                <a:lnTo>
                  <a:pt x="108319" y="553017"/>
                </a:lnTo>
                <a:lnTo>
                  <a:pt x="130001" y="512548"/>
                </a:lnTo>
                <a:lnTo>
                  <a:pt x="153445" y="473208"/>
                </a:lnTo>
                <a:lnTo>
                  <a:pt x="178598" y="435048"/>
                </a:lnTo>
                <a:lnTo>
                  <a:pt x="205407" y="398122"/>
                </a:lnTo>
                <a:lnTo>
                  <a:pt x="233820" y="362483"/>
                </a:lnTo>
                <a:lnTo>
                  <a:pt x="263782" y="328183"/>
                </a:lnTo>
                <a:lnTo>
                  <a:pt x="295243" y="295275"/>
                </a:lnTo>
                <a:lnTo>
                  <a:pt x="328148" y="263811"/>
                </a:lnTo>
                <a:lnTo>
                  <a:pt x="362446" y="233846"/>
                </a:lnTo>
                <a:lnTo>
                  <a:pt x="398082" y="205431"/>
                </a:lnTo>
                <a:lnTo>
                  <a:pt x="435006" y="178619"/>
                </a:lnTo>
                <a:lnTo>
                  <a:pt x="473163" y="153463"/>
                </a:lnTo>
                <a:lnTo>
                  <a:pt x="512501" y="130017"/>
                </a:lnTo>
                <a:lnTo>
                  <a:pt x="552967" y="108332"/>
                </a:lnTo>
                <a:lnTo>
                  <a:pt x="594508" y="88462"/>
                </a:lnTo>
                <a:lnTo>
                  <a:pt x="637072" y="70459"/>
                </a:lnTo>
                <a:lnTo>
                  <a:pt x="680606" y="54376"/>
                </a:lnTo>
                <a:lnTo>
                  <a:pt x="725057" y="40267"/>
                </a:lnTo>
                <a:lnTo>
                  <a:pt x="770372" y="28183"/>
                </a:lnTo>
                <a:lnTo>
                  <a:pt x="816498" y="18178"/>
                </a:lnTo>
                <a:lnTo>
                  <a:pt x="863383" y="10304"/>
                </a:lnTo>
                <a:lnTo>
                  <a:pt x="910974" y="4614"/>
                </a:lnTo>
                <a:lnTo>
                  <a:pt x="959218" y="1162"/>
                </a:lnTo>
                <a:lnTo>
                  <a:pt x="1008062" y="0"/>
                </a:lnTo>
                <a:lnTo>
                  <a:pt x="7240587" y="0"/>
                </a:lnTo>
                <a:lnTo>
                  <a:pt x="7289431" y="1162"/>
                </a:lnTo>
                <a:lnTo>
                  <a:pt x="7337676" y="4614"/>
                </a:lnTo>
                <a:lnTo>
                  <a:pt x="7385267" y="10304"/>
                </a:lnTo>
                <a:lnTo>
                  <a:pt x="7432153" y="18178"/>
                </a:lnTo>
                <a:lnTo>
                  <a:pt x="7478281" y="28183"/>
                </a:lnTo>
                <a:lnTo>
                  <a:pt x="7523597" y="40267"/>
                </a:lnTo>
                <a:lnTo>
                  <a:pt x="7568050" y="54376"/>
                </a:lnTo>
                <a:lnTo>
                  <a:pt x="7611586" y="70459"/>
                </a:lnTo>
                <a:lnTo>
                  <a:pt x="7654152" y="88462"/>
                </a:lnTo>
                <a:lnTo>
                  <a:pt x="7695695" y="108332"/>
                </a:lnTo>
                <a:lnTo>
                  <a:pt x="7736164" y="130017"/>
                </a:lnTo>
                <a:lnTo>
                  <a:pt x="7775504" y="153463"/>
                </a:lnTo>
                <a:lnTo>
                  <a:pt x="7813664" y="178619"/>
                </a:lnTo>
                <a:lnTo>
                  <a:pt x="7850590" y="205431"/>
                </a:lnTo>
                <a:lnTo>
                  <a:pt x="7886230" y="233846"/>
                </a:lnTo>
                <a:lnTo>
                  <a:pt x="7920530" y="263811"/>
                </a:lnTo>
                <a:lnTo>
                  <a:pt x="7953438" y="295275"/>
                </a:lnTo>
                <a:lnTo>
                  <a:pt x="7984901" y="328183"/>
                </a:lnTo>
                <a:lnTo>
                  <a:pt x="8014867" y="362483"/>
                </a:lnTo>
                <a:lnTo>
                  <a:pt x="8043282" y="398122"/>
                </a:lnTo>
                <a:lnTo>
                  <a:pt x="8070093" y="435048"/>
                </a:lnTo>
                <a:lnTo>
                  <a:pt x="8095249" y="473208"/>
                </a:lnTo>
                <a:lnTo>
                  <a:pt x="8118696" y="512548"/>
                </a:lnTo>
                <a:lnTo>
                  <a:pt x="8140380" y="553017"/>
                </a:lnTo>
                <a:lnTo>
                  <a:pt x="8160251" y="594561"/>
                </a:lnTo>
                <a:lnTo>
                  <a:pt x="8178254" y="637127"/>
                </a:lnTo>
                <a:lnTo>
                  <a:pt x="8194336" y="680663"/>
                </a:lnTo>
                <a:lnTo>
                  <a:pt x="8208446" y="725115"/>
                </a:lnTo>
                <a:lnTo>
                  <a:pt x="8220530" y="770432"/>
                </a:lnTo>
                <a:lnTo>
                  <a:pt x="8230535" y="816559"/>
                </a:lnTo>
                <a:lnTo>
                  <a:pt x="8238409" y="863445"/>
                </a:lnTo>
                <a:lnTo>
                  <a:pt x="8244098" y="911037"/>
                </a:lnTo>
                <a:lnTo>
                  <a:pt x="8247550" y="959281"/>
                </a:lnTo>
                <a:lnTo>
                  <a:pt x="8248713" y="1008126"/>
                </a:lnTo>
                <a:lnTo>
                  <a:pt x="8248713" y="5040249"/>
                </a:lnTo>
                <a:lnTo>
                  <a:pt x="8247550" y="5089095"/>
                </a:lnTo>
                <a:lnTo>
                  <a:pt x="8244098" y="5137341"/>
                </a:lnTo>
                <a:lnTo>
                  <a:pt x="8238409" y="5184934"/>
                </a:lnTo>
                <a:lnTo>
                  <a:pt x="8230535" y="5231822"/>
                </a:lnTo>
                <a:lnTo>
                  <a:pt x="8220530" y="5277950"/>
                </a:lnTo>
                <a:lnTo>
                  <a:pt x="8208446" y="5323268"/>
                </a:lnTo>
                <a:lnTo>
                  <a:pt x="8194336" y="5367721"/>
                </a:lnTo>
                <a:lnTo>
                  <a:pt x="8178254" y="5411258"/>
                </a:lnTo>
                <a:lnTo>
                  <a:pt x="8160251" y="5453824"/>
                </a:lnTo>
                <a:lnTo>
                  <a:pt x="8140380" y="5495368"/>
                </a:lnTo>
                <a:lnTo>
                  <a:pt x="8118696" y="5535837"/>
                </a:lnTo>
                <a:lnTo>
                  <a:pt x="8095249" y="5575177"/>
                </a:lnTo>
                <a:lnTo>
                  <a:pt x="8070093" y="5613337"/>
                </a:lnTo>
                <a:lnTo>
                  <a:pt x="8043282" y="5650262"/>
                </a:lnTo>
                <a:lnTo>
                  <a:pt x="8014867" y="5685902"/>
                </a:lnTo>
                <a:lnTo>
                  <a:pt x="7984901" y="5720201"/>
                </a:lnTo>
                <a:lnTo>
                  <a:pt x="7953438" y="5753109"/>
                </a:lnTo>
                <a:lnTo>
                  <a:pt x="7920530" y="5784572"/>
                </a:lnTo>
                <a:lnTo>
                  <a:pt x="7886230" y="5814537"/>
                </a:lnTo>
                <a:lnTo>
                  <a:pt x="7850590" y="5842951"/>
                </a:lnTo>
                <a:lnTo>
                  <a:pt x="7813664" y="5869762"/>
                </a:lnTo>
                <a:lnTo>
                  <a:pt x="7775504" y="5894917"/>
                </a:lnTo>
                <a:lnTo>
                  <a:pt x="7736164" y="5918363"/>
                </a:lnTo>
                <a:lnTo>
                  <a:pt x="7695695" y="5940047"/>
                </a:lnTo>
                <a:lnTo>
                  <a:pt x="7654152" y="5959916"/>
                </a:lnTo>
                <a:lnTo>
                  <a:pt x="7611586" y="5977918"/>
                </a:lnTo>
                <a:lnTo>
                  <a:pt x="7568050" y="5994000"/>
                </a:lnTo>
                <a:lnTo>
                  <a:pt x="7523597" y="6008109"/>
                </a:lnTo>
                <a:lnTo>
                  <a:pt x="7478281" y="6020193"/>
                </a:lnTo>
                <a:lnTo>
                  <a:pt x="7432153" y="6030197"/>
                </a:lnTo>
                <a:lnTo>
                  <a:pt x="7385267" y="6038071"/>
                </a:lnTo>
                <a:lnTo>
                  <a:pt x="7337676" y="6043760"/>
                </a:lnTo>
                <a:lnTo>
                  <a:pt x="7289431" y="6047212"/>
                </a:lnTo>
                <a:lnTo>
                  <a:pt x="7240587" y="6048375"/>
                </a:lnTo>
                <a:lnTo>
                  <a:pt x="1008062" y="6048375"/>
                </a:lnTo>
                <a:lnTo>
                  <a:pt x="959218" y="6047212"/>
                </a:lnTo>
                <a:lnTo>
                  <a:pt x="910974" y="6043760"/>
                </a:lnTo>
                <a:lnTo>
                  <a:pt x="863383" y="6038071"/>
                </a:lnTo>
                <a:lnTo>
                  <a:pt x="816498" y="6030197"/>
                </a:lnTo>
                <a:lnTo>
                  <a:pt x="770372" y="6020193"/>
                </a:lnTo>
                <a:lnTo>
                  <a:pt x="725057" y="6008109"/>
                </a:lnTo>
                <a:lnTo>
                  <a:pt x="680606" y="5994000"/>
                </a:lnTo>
                <a:lnTo>
                  <a:pt x="637072" y="5977918"/>
                </a:lnTo>
                <a:lnTo>
                  <a:pt x="594508" y="5959916"/>
                </a:lnTo>
                <a:lnTo>
                  <a:pt x="552967" y="5940047"/>
                </a:lnTo>
                <a:lnTo>
                  <a:pt x="512501" y="5918363"/>
                </a:lnTo>
                <a:lnTo>
                  <a:pt x="473163" y="5894917"/>
                </a:lnTo>
                <a:lnTo>
                  <a:pt x="435006" y="5869762"/>
                </a:lnTo>
                <a:lnTo>
                  <a:pt x="398082" y="5842951"/>
                </a:lnTo>
                <a:lnTo>
                  <a:pt x="362446" y="5814537"/>
                </a:lnTo>
                <a:lnTo>
                  <a:pt x="328148" y="5784572"/>
                </a:lnTo>
                <a:lnTo>
                  <a:pt x="295243" y="5753109"/>
                </a:lnTo>
                <a:lnTo>
                  <a:pt x="263782" y="5720201"/>
                </a:lnTo>
                <a:lnTo>
                  <a:pt x="233820" y="5685902"/>
                </a:lnTo>
                <a:lnTo>
                  <a:pt x="205407" y="5650262"/>
                </a:lnTo>
                <a:lnTo>
                  <a:pt x="178598" y="5613337"/>
                </a:lnTo>
                <a:lnTo>
                  <a:pt x="153445" y="5575177"/>
                </a:lnTo>
                <a:lnTo>
                  <a:pt x="130001" y="5535837"/>
                </a:lnTo>
                <a:lnTo>
                  <a:pt x="108319" y="5495368"/>
                </a:lnTo>
                <a:lnTo>
                  <a:pt x="88451" y="5453824"/>
                </a:lnTo>
                <a:lnTo>
                  <a:pt x="70450" y="5411258"/>
                </a:lnTo>
                <a:lnTo>
                  <a:pt x="54369" y="5367721"/>
                </a:lnTo>
                <a:lnTo>
                  <a:pt x="40261" y="5323268"/>
                </a:lnTo>
                <a:lnTo>
                  <a:pt x="28179" y="5277950"/>
                </a:lnTo>
                <a:lnTo>
                  <a:pt x="18175" y="5231822"/>
                </a:lnTo>
                <a:lnTo>
                  <a:pt x="10303" y="5184934"/>
                </a:lnTo>
                <a:lnTo>
                  <a:pt x="4614" y="5137341"/>
                </a:lnTo>
                <a:lnTo>
                  <a:pt x="1162" y="5089095"/>
                </a:lnTo>
                <a:lnTo>
                  <a:pt x="0" y="5040249"/>
                </a:lnTo>
                <a:lnTo>
                  <a:pt x="0" y="10081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9" name="object 29"/>
          <p:cNvSpPr txBox="1"/>
          <p:nvPr/>
        </p:nvSpPr>
        <p:spPr>
          <a:xfrm>
            <a:off x="2743200" y="1699365"/>
            <a:ext cx="1992771" cy="217718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371" spc="-206" dirty="0">
                <a:solidFill>
                  <a:schemeClr val="bg1"/>
                </a:solidFill>
                <a:latin typeface="Calibri"/>
                <a:cs typeface="Calibri"/>
              </a:rPr>
              <a:t>Organization</a:t>
            </a:r>
            <a:endParaRPr sz="2056" baseline="27777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07750" y="2095172"/>
            <a:ext cx="3897005" cy="23957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2" name="object 32"/>
          <p:cNvSpPr/>
          <p:nvPr/>
        </p:nvSpPr>
        <p:spPr>
          <a:xfrm>
            <a:off x="2032933" y="2107965"/>
            <a:ext cx="3846708" cy="23457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3" name="object 33"/>
          <p:cNvSpPr/>
          <p:nvPr/>
        </p:nvSpPr>
        <p:spPr>
          <a:xfrm>
            <a:off x="2032933" y="2107965"/>
            <a:ext cx="3846909" cy="2345717"/>
          </a:xfrm>
          <a:custGeom>
            <a:avLst/>
            <a:gdLst/>
            <a:ahLst/>
            <a:cxnLst/>
            <a:rect l="l" t="t" r="r" b="b"/>
            <a:pathLst>
              <a:path w="7294880" h="4448175">
                <a:moveTo>
                  <a:pt x="0" y="741426"/>
                </a:moveTo>
                <a:lnTo>
                  <a:pt x="1576" y="692680"/>
                </a:lnTo>
                <a:lnTo>
                  <a:pt x="6241" y="644776"/>
                </a:lnTo>
                <a:lnTo>
                  <a:pt x="13896" y="597811"/>
                </a:lnTo>
                <a:lnTo>
                  <a:pt x="24444" y="551883"/>
                </a:lnTo>
                <a:lnTo>
                  <a:pt x="37788" y="507089"/>
                </a:lnTo>
                <a:lnTo>
                  <a:pt x="53829" y="463528"/>
                </a:lnTo>
                <a:lnTo>
                  <a:pt x="72469" y="421297"/>
                </a:lnTo>
                <a:lnTo>
                  <a:pt x="93613" y="380494"/>
                </a:lnTo>
                <a:lnTo>
                  <a:pt x="117161" y="341216"/>
                </a:lnTo>
                <a:lnTo>
                  <a:pt x="143016" y="303562"/>
                </a:lnTo>
                <a:lnTo>
                  <a:pt x="171080" y="267629"/>
                </a:lnTo>
                <a:lnTo>
                  <a:pt x="201256" y="233514"/>
                </a:lnTo>
                <a:lnTo>
                  <a:pt x="233447" y="201316"/>
                </a:lnTo>
                <a:lnTo>
                  <a:pt x="267554" y="171132"/>
                </a:lnTo>
                <a:lnTo>
                  <a:pt x="303480" y="143060"/>
                </a:lnTo>
                <a:lnTo>
                  <a:pt x="341127" y="117198"/>
                </a:lnTo>
                <a:lnTo>
                  <a:pt x="380398" y="93643"/>
                </a:lnTo>
                <a:lnTo>
                  <a:pt x="421194" y="72494"/>
                </a:lnTo>
                <a:lnTo>
                  <a:pt x="463420" y="53847"/>
                </a:lnTo>
                <a:lnTo>
                  <a:pt x="506975" y="37801"/>
                </a:lnTo>
                <a:lnTo>
                  <a:pt x="551764" y="24453"/>
                </a:lnTo>
                <a:lnTo>
                  <a:pt x="597689" y="13901"/>
                </a:lnTo>
                <a:lnTo>
                  <a:pt x="644651" y="6243"/>
                </a:lnTo>
                <a:lnTo>
                  <a:pt x="692553" y="1577"/>
                </a:lnTo>
                <a:lnTo>
                  <a:pt x="741299" y="0"/>
                </a:lnTo>
                <a:lnTo>
                  <a:pt x="6553073" y="0"/>
                </a:lnTo>
                <a:lnTo>
                  <a:pt x="6601818" y="1577"/>
                </a:lnTo>
                <a:lnTo>
                  <a:pt x="6649722" y="6243"/>
                </a:lnTo>
                <a:lnTo>
                  <a:pt x="6696687" y="13901"/>
                </a:lnTo>
                <a:lnTo>
                  <a:pt x="6742615" y="24453"/>
                </a:lnTo>
                <a:lnTo>
                  <a:pt x="6787409" y="37801"/>
                </a:lnTo>
                <a:lnTo>
                  <a:pt x="6830970" y="53847"/>
                </a:lnTo>
                <a:lnTo>
                  <a:pt x="6873201" y="72494"/>
                </a:lnTo>
                <a:lnTo>
                  <a:pt x="6914004" y="93643"/>
                </a:lnTo>
                <a:lnTo>
                  <a:pt x="6953282" y="117198"/>
                </a:lnTo>
                <a:lnTo>
                  <a:pt x="6990936" y="143060"/>
                </a:lnTo>
                <a:lnTo>
                  <a:pt x="7026869" y="171132"/>
                </a:lnTo>
                <a:lnTo>
                  <a:pt x="7060984" y="201316"/>
                </a:lnTo>
                <a:lnTo>
                  <a:pt x="7093182" y="233514"/>
                </a:lnTo>
                <a:lnTo>
                  <a:pt x="7123366" y="267629"/>
                </a:lnTo>
                <a:lnTo>
                  <a:pt x="7151438" y="303562"/>
                </a:lnTo>
                <a:lnTo>
                  <a:pt x="7177300" y="341216"/>
                </a:lnTo>
                <a:lnTo>
                  <a:pt x="7200855" y="380494"/>
                </a:lnTo>
                <a:lnTo>
                  <a:pt x="7222004" y="421297"/>
                </a:lnTo>
                <a:lnTo>
                  <a:pt x="7240651" y="463528"/>
                </a:lnTo>
                <a:lnTo>
                  <a:pt x="7256697" y="507089"/>
                </a:lnTo>
                <a:lnTo>
                  <a:pt x="7270045" y="551883"/>
                </a:lnTo>
                <a:lnTo>
                  <a:pt x="7280597" y="597811"/>
                </a:lnTo>
                <a:lnTo>
                  <a:pt x="7288255" y="644776"/>
                </a:lnTo>
                <a:lnTo>
                  <a:pt x="7292921" y="692680"/>
                </a:lnTo>
                <a:lnTo>
                  <a:pt x="7294499" y="741426"/>
                </a:lnTo>
                <a:lnTo>
                  <a:pt x="7294499" y="3706749"/>
                </a:lnTo>
                <a:lnTo>
                  <a:pt x="7292921" y="3755494"/>
                </a:lnTo>
                <a:lnTo>
                  <a:pt x="7288255" y="3803398"/>
                </a:lnTo>
                <a:lnTo>
                  <a:pt x="7280597" y="3850363"/>
                </a:lnTo>
                <a:lnTo>
                  <a:pt x="7270045" y="3896291"/>
                </a:lnTo>
                <a:lnTo>
                  <a:pt x="7256697" y="3941085"/>
                </a:lnTo>
                <a:lnTo>
                  <a:pt x="7240651" y="3984646"/>
                </a:lnTo>
                <a:lnTo>
                  <a:pt x="7222004" y="4026877"/>
                </a:lnTo>
                <a:lnTo>
                  <a:pt x="7200855" y="4067680"/>
                </a:lnTo>
                <a:lnTo>
                  <a:pt x="7177300" y="4106958"/>
                </a:lnTo>
                <a:lnTo>
                  <a:pt x="7151438" y="4144612"/>
                </a:lnTo>
                <a:lnTo>
                  <a:pt x="7123366" y="4180545"/>
                </a:lnTo>
                <a:lnTo>
                  <a:pt x="7093182" y="4214660"/>
                </a:lnTo>
                <a:lnTo>
                  <a:pt x="7060984" y="4246858"/>
                </a:lnTo>
                <a:lnTo>
                  <a:pt x="7026869" y="4277042"/>
                </a:lnTo>
                <a:lnTo>
                  <a:pt x="6990936" y="4305114"/>
                </a:lnTo>
                <a:lnTo>
                  <a:pt x="6953282" y="4330976"/>
                </a:lnTo>
                <a:lnTo>
                  <a:pt x="6914004" y="4354531"/>
                </a:lnTo>
                <a:lnTo>
                  <a:pt x="6873201" y="4375680"/>
                </a:lnTo>
                <a:lnTo>
                  <a:pt x="6830970" y="4394327"/>
                </a:lnTo>
                <a:lnTo>
                  <a:pt x="6787409" y="4410373"/>
                </a:lnTo>
                <a:lnTo>
                  <a:pt x="6742615" y="4423721"/>
                </a:lnTo>
                <a:lnTo>
                  <a:pt x="6696687" y="4434273"/>
                </a:lnTo>
                <a:lnTo>
                  <a:pt x="6649722" y="4441931"/>
                </a:lnTo>
                <a:lnTo>
                  <a:pt x="6601818" y="4446597"/>
                </a:lnTo>
                <a:lnTo>
                  <a:pt x="6553073" y="4448175"/>
                </a:lnTo>
                <a:lnTo>
                  <a:pt x="741299" y="4448175"/>
                </a:lnTo>
                <a:lnTo>
                  <a:pt x="692553" y="4446597"/>
                </a:lnTo>
                <a:lnTo>
                  <a:pt x="644651" y="4441931"/>
                </a:lnTo>
                <a:lnTo>
                  <a:pt x="597689" y="4434273"/>
                </a:lnTo>
                <a:lnTo>
                  <a:pt x="551764" y="4423721"/>
                </a:lnTo>
                <a:lnTo>
                  <a:pt x="506975" y="4410373"/>
                </a:lnTo>
                <a:lnTo>
                  <a:pt x="463420" y="4394327"/>
                </a:lnTo>
                <a:lnTo>
                  <a:pt x="421194" y="4375680"/>
                </a:lnTo>
                <a:lnTo>
                  <a:pt x="380398" y="4354531"/>
                </a:lnTo>
                <a:lnTo>
                  <a:pt x="341127" y="4330976"/>
                </a:lnTo>
                <a:lnTo>
                  <a:pt x="303480" y="4305114"/>
                </a:lnTo>
                <a:lnTo>
                  <a:pt x="267554" y="4277042"/>
                </a:lnTo>
                <a:lnTo>
                  <a:pt x="233447" y="4246858"/>
                </a:lnTo>
                <a:lnTo>
                  <a:pt x="201256" y="4214660"/>
                </a:lnTo>
                <a:lnTo>
                  <a:pt x="171080" y="4180545"/>
                </a:lnTo>
                <a:lnTo>
                  <a:pt x="143016" y="4144612"/>
                </a:lnTo>
                <a:lnTo>
                  <a:pt x="117161" y="4106958"/>
                </a:lnTo>
                <a:lnTo>
                  <a:pt x="93613" y="4067680"/>
                </a:lnTo>
                <a:lnTo>
                  <a:pt x="72469" y="4026877"/>
                </a:lnTo>
                <a:lnTo>
                  <a:pt x="53829" y="3984646"/>
                </a:lnTo>
                <a:lnTo>
                  <a:pt x="37788" y="3941085"/>
                </a:lnTo>
                <a:lnTo>
                  <a:pt x="24444" y="3896291"/>
                </a:lnTo>
                <a:lnTo>
                  <a:pt x="13896" y="3850363"/>
                </a:lnTo>
                <a:lnTo>
                  <a:pt x="6241" y="3803398"/>
                </a:lnTo>
                <a:lnTo>
                  <a:pt x="1576" y="3755494"/>
                </a:lnTo>
                <a:lnTo>
                  <a:pt x="0" y="3706749"/>
                </a:lnTo>
                <a:lnTo>
                  <a:pt x="0" y="7414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4" name="object 34"/>
          <p:cNvSpPr/>
          <p:nvPr/>
        </p:nvSpPr>
        <p:spPr>
          <a:xfrm>
            <a:off x="1934616" y="2136963"/>
            <a:ext cx="3896201" cy="2396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5" name="object 35"/>
          <p:cNvSpPr/>
          <p:nvPr/>
        </p:nvSpPr>
        <p:spPr>
          <a:xfrm>
            <a:off x="1959263" y="2149822"/>
            <a:ext cx="3846708" cy="23465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6" name="object 36"/>
          <p:cNvSpPr/>
          <p:nvPr/>
        </p:nvSpPr>
        <p:spPr>
          <a:xfrm>
            <a:off x="1959262" y="2149822"/>
            <a:ext cx="3846909" cy="2346722"/>
          </a:xfrm>
          <a:custGeom>
            <a:avLst/>
            <a:gdLst/>
            <a:ahLst/>
            <a:cxnLst/>
            <a:rect l="l" t="t" r="r" b="b"/>
            <a:pathLst>
              <a:path w="7294880" h="4450080">
                <a:moveTo>
                  <a:pt x="0" y="741679"/>
                </a:moveTo>
                <a:lnTo>
                  <a:pt x="1577" y="692919"/>
                </a:lnTo>
                <a:lnTo>
                  <a:pt x="6243" y="644999"/>
                </a:lnTo>
                <a:lnTo>
                  <a:pt x="13901" y="598019"/>
                </a:lnTo>
                <a:lnTo>
                  <a:pt x="24453" y="552076"/>
                </a:lnTo>
                <a:lnTo>
                  <a:pt x="37802" y="507268"/>
                </a:lnTo>
                <a:lnTo>
                  <a:pt x="53849" y="463692"/>
                </a:lnTo>
                <a:lnTo>
                  <a:pt x="72497" y="421447"/>
                </a:lnTo>
                <a:lnTo>
                  <a:pt x="93648" y="380630"/>
                </a:lnTo>
                <a:lnTo>
                  <a:pt x="117204" y="341339"/>
                </a:lnTo>
                <a:lnTo>
                  <a:pt x="143069" y="303672"/>
                </a:lnTo>
                <a:lnTo>
                  <a:pt x="171143" y="267726"/>
                </a:lnTo>
                <a:lnTo>
                  <a:pt x="201330" y="233599"/>
                </a:lnTo>
                <a:lnTo>
                  <a:pt x="233532" y="201390"/>
                </a:lnTo>
                <a:lnTo>
                  <a:pt x="267651" y="171195"/>
                </a:lnTo>
                <a:lnTo>
                  <a:pt x="303589" y="143113"/>
                </a:lnTo>
                <a:lnTo>
                  <a:pt x="341250" y="117242"/>
                </a:lnTo>
                <a:lnTo>
                  <a:pt x="380534" y="93678"/>
                </a:lnTo>
                <a:lnTo>
                  <a:pt x="421344" y="72521"/>
                </a:lnTo>
                <a:lnTo>
                  <a:pt x="463584" y="53867"/>
                </a:lnTo>
                <a:lnTo>
                  <a:pt x="507154" y="37815"/>
                </a:lnTo>
                <a:lnTo>
                  <a:pt x="551958" y="24462"/>
                </a:lnTo>
                <a:lnTo>
                  <a:pt x="597897" y="13906"/>
                </a:lnTo>
                <a:lnTo>
                  <a:pt x="644875" y="6246"/>
                </a:lnTo>
                <a:lnTo>
                  <a:pt x="692792" y="1577"/>
                </a:lnTo>
                <a:lnTo>
                  <a:pt x="741553" y="0"/>
                </a:lnTo>
                <a:lnTo>
                  <a:pt x="6552819" y="0"/>
                </a:lnTo>
                <a:lnTo>
                  <a:pt x="6601579" y="1577"/>
                </a:lnTo>
                <a:lnTo>
                  <a:pt x="6649499" y="6246"/>
                </a:lnTo>
                <a:lnTo>
                  <a:pt x="6696479" y="13906"/>
                </a:lnTo>
                <a:lnTo>
                  <a:pt x="6742422" y="24462"/>
                </a:lnTo>
                <a:lnTo>
                  <a:pt x="6787230" y="37815"/>
                </a:lnTo>
                <a:lnTo>
                  <a:pt x="6830806" y="53867"/>
                </a:lnTo>
                <a:lnTo>
                  <a:pt x="6873051" y="72521"/>
                </a:lnTo>
                <a:lnTo>
                  <a:pt x="6913868" y="93678"/>
                </a:lnTo>
                <a:lnTo>
                  <a:pt x="6953159" y="117242"/>
                </a:lnTo>
                <a:lnTo>
                  <a:pt x="6990826" y="143113"/>
                </a:lnTo>
                <a:lnTo>
                  <a:pt x="7026772" y="171195"/>
                </a:lnTo>
                <a:lnTo>
                  <a:pt x="7060899" y="201390"/>
                </a:lnTo>
                <a:lnTo>
                  <a:pt x="7093108" y="233599"/>
                </a:lnTo>
                <a:lnTo>
                  <a:pt x="7123303" y="267726"/>
                </a:lnTo>
                <a:lnTo>
                  <a:pt x="7151385" y="303672"/>
                </a:lnTo>
                <a:lnTo>
                  <a:pt x="7177256" y="341339"/>
                </a:lnTo>
                <a:lnTo>
                  <a:pt x="7200820" y="380630"/>
                </a:lnTo>
                <a:lnTo>
                  <a:pt x="7221977" y="421447"/>
                </a:lnTo>
                <a:lnTo>
                  <a:pt x="7240631" y="463692"/>
                </a:lnTo>
                <a:lnTo>
                  <a:pt x="7256683" y="507268"/>
                </a:lnTo>
                <a:lnTo>
                  <a:pt x="7270036" y="552076"/>
                </a:lnTo>
                <a:lnTo>
                  <a:pt x="7280592" y="598019"/>
                </a:lnTo>
                <a:lnTo>
                  <a:pt x="7288252" y="644999"/>
                </a:lnTo>
                <a:lnTo>
                  <a:pt x="7292921" y="692919"/>
                </a:lnTo>
                <a:lnTo>
                  <a:pt x="7294499" y="741679"/>
                </a:lnTo>
                <a:lnTo>
                  <a:pt x="7294499" y="3708146"/>
                </a:lnTo>
                <a:lnTo>
                  <a:pt x="7292921" y="3756906"/>
                </a:lnTo>
                <a:lnTo>
                  <a:pt x="7288252" y="3804825"/>
                </a:lnTo>
                <a:lnTo>
                  <a:pt x="7280592" y="3851803"/>
                </a:lnTo>
                <a:lnTo>
                  <a:pt x="7270036" y="3897744"/>
                </a:lnTo>
                <a:lnTo>
                  <a:pt x="7256683" y="3942550"/>
                </a:lnTo>
                <a:lnTo>
                  <a:pt x="7240631" y="3986123"/>
                </a:lnTo>
                <a:lnTo>
                  <a:pt x="7221977" y="4028366"/>
                </a:lnTo>
                <a:lnTo>
                  <a:pt x="7200820" y="4069179"/>
                </a:lnTo>
                <a:lnTo>
                  <a:pt x="7177256" y="4108467"/>
                </a:lnTo>
                <a:lnTo>
                  <a:pt x="7151385" y="4146131"/>
                </a:lnTo>
                <a:lnTo>
                  <a:pt x="7123303" y="4182073"/>
                </a:lnTo>
                <a:lnTo>
                  <a:pt x="7093108" y="4216196"/>
                </a:lnTo>
                <a:lnTo>
                  <a:pt x="7060899" y="4248401"/>
                </a:lnTo>
                <a:lnTo>
                  <a:pt x="7026772" y="4278592"/>
                </a:lnTo>
                <a:lnTo>
                  <a:pt x="6990826" y="4306671"/>
                </a:lnTo>
                <a:lnTo>
                  <a:pt x="6953159" y="4332539"/>
                </a:lnTo>
                <a:lnTo>
                  <a:pt x="6913868" y="4356099"/>
                </a:lnTo>
                <a:lnTo>
                  <a:pt x="6873051" y="4377253"/>
                </a:lnTo>
                <a:lnTo>
                  <a:pt x="6830806" y="4395904"/>
                </a:lnTo>
                <a:lnTo>
                  <a:pt x="6787230" y="4411953"/>
                </a:lnTo>
                <a:lnTo>
                  <a:pt x="6742422" y="4425304"/>
                </a:lnTo>
                <a:lnTo>
                  <a:pt x="6696479" y="4435858"/>
                </a:lnTo>
                <a:lnTo>
                  <a:pt x="6649499" y="4443517"/>
                </a:lnTo>
                <a:lnTo>
                  <a:pt x="6601579" y="4448184"/>
                </a:lnTo>
                <a:lnTo>
                  <a:pt x="6552819" y="4449762"/>
                </a:lnTo>
                <a:lnTo>
                  <a:pt x="741553" y="4449762"/>
                </a:lnTo>
                <a:lnTo>
                  <a:pt x="692792" y="4448184"/>
                </a:lnTo>
                <a:lnTo>
                  <a:pt x="644875" y="4443517"/>
                </a:lnTo>
                <a:lnTo>
                  <a:pt x="597897" y="4435858"/>
                </a:lnTo>
                <a:lnTo>
                  <a:pt x="551958" y="4425304"/>
                </a:lnTo>
                <a:lnTo>
                  <a:pt x="507154" y="4411953"/>
                </a:lnTo>
                <a:lnTo>
                  <a:pt x="463584" y="4395904"/>
                </a:lnTo>
                <a:lnTo>
                  <a:pt x="421344" y="4377253"/>
                </a:lnTo>
                <a:lnTo>
                  <a:pt x="380534" y="4356099"/>
                </a:lnTo>
                <a:lnTo>
                  <a:pt x="341250" y="4332539"/>
                </a:lnTo>
                <a:lnTo>
                  <a:pt x="303589" y="4306671"/>
                </a:lnTo>
                <a:lnTo>
                  <a:pt x="267651" y="4278592"/>
                </a:lnTo>
                <a:lnTo>
                  <a:pt x="233532" y="4248401"/>
                </a:lnTo>
                <a:lnTo>
                  <a:pt x="201330" y="4216196"/>
                </a:lnTo>
                <a:lnTo>
                  <a:pt x="171143" y="4182073"/>
                </a:lnTo>
                <a:lnTo>
                  <a:pt x="143069" y="4146131"/>
                </a:lnTo>
                <a:lnTo>
                  <a:pt x="117204" y="4108467"/>
                </a:lnTo>
                <a:lnTo>
                  <a:pt x="93648" y="4069179"/>
                </a:lnTo>
                <a:lnTo>
                  <a:pt x="72497" y="4028366"/>
                </a:lnTo>
                <a:lnTo>
                  <a:pt x="53849" y="3986123"/>
                </a:lnTo>
                <a:lnTo>
                  <a:pt x="37802" y="3942550"/>
                </a:lnTo>
                <a:lnTo>
                  <a:pt x="24453" y="3897744"/>
                </a:lnTo>
                <a:lnTo>
                  <a:pt x="13901" y="3851803"/>
                </a:lnTo>
                <a:lnTo>
                  <a:pt x="6243" y="3804825"/>
                </a:lnTo>
                <a:lnTo>
                  <a:pt x="1577" y="3756906"/>
                </a:lnTo>
                <a:lnTo>
                  <a:pt x="0" y="3708146"/>
                </a:lnTo>
                <a:lnTo>
                  <a:pt x="0" y="74167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7" name="object 37"/>
          <p:cNvSpPr/>
          <p:nvPr/>
        </p:nvSpPr>
        <p:spPr>
          <a:xfrm>
            <a:off x="1860679" y="2176343"/>
            <a:ext cx="3897005" cy="23965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8" name="object 38"/>
          <p:cNvSpPr/>
          <p:nvPr/>
        </p:nvSpPr>
        <p:spPr>
          <a:xfrm>
            <a:off x="1885593" y="2189202"/>
            <a:ext cx="3846708" cy="234652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9" name="object 39"/>
          <p:cNvSpPr/>
          <p:nvPr/>
        </p:nvSpPr>
        <p:spPr>
          <a:xfrm>
            <a:off x="1885592" y="2189202"/>
            <a:ext cx="3846909" cy="2346722"/>
          </a:xfrm>
          <a:custGeom>
            <a:avLst/>
            <a:gdLst/>
            <a:ahLst/>
            <a:cxnLst/>
            <a:rect l="l" t="t" r="r" b="b"/>
            <a:pathLst>
              <a:path w="7294880" h="4450080">
                <a:moveTo>
                  <a:pt x="0" y="741552"/>
                </a:moveTo>
                <a:lnTo>
                  <a:pt x="1577" y="692792"/>
                </a:lnTo>
                <a:lnTo>
                  <a:pt x="6243" y="644875"/>
                </a:lnTo>
                <a:lnTo>
                  <a:pt x="13901" y="597897"/>
                </a:lnTo>
                <a:lnTo>
                  <a:pt x="24453" y="551958"/>
                </a:lnTo>
                <a:lnTo>
                  <a:pt x="37802" y="507154"/>
                </a:lnTo>
                <a:lnTo>
                  <a:pt x="53849" y="463584"/>
                </a:lnTo>
                <a:lnTo>
                  <a:pt x="72497" y="421344"/>
                </a:lnTo>
                <a:lnTo>
                  <a:pt x="93648" y="380534"/>
                </a:lnTo>
                <a:lnTo>
                  <a:pt x="117204" y="341250"/>
                </a:lnTo>
                <a:lnTo>
                  <a:pt x="143069" y="303589"/>
                </a:lnTo>
                <a:lnTo>
                  <a:pt x="171143" y="267651"/>
                </a:lnTo>
                <a:lnTo>
                  <a:pt x="201330" y="233532"/>
                </a:lnTo>
                <a:lnTo>
                  <a:pt x="233532" y="201330"/>
                </a:lnTo>
                <a:lnTo>
                  <a:pt x="267651" y="171143"/>
                </a:lnTo>
                <a:lnTo>
                  <a:pt x="303589" y="143069"/>
                </a:lnTo>
                <a:lnTo>
                  <a:pt x="341250" y="117204"/>
                </a:lnTo>
                <a:lnTo>
                  <a:pt x="380534" y="93648"/>
                </a:lnTo>
                <a:lnTo>
                  <a:pt x="421344" y="72497"/>
                </a:lnTo>
                <a:lnTo>
                  <a:pt x="463584" y="53849"/>
                </a:lnTo>
                <a:lnTo>
                  <a:pt x="507154" y="37802"/>
                </a:lnTo>
                <a:lnTo>
                  <a:pt x="551958" y="24453"/>
                </a:lnTo>
                <a:lnTo>
                  <a:pt x="597897" y="13901"/>
                </a:lnTo>
                <a:lnTo>
                  <a:pt x="644875" y="6243"/>
                </a:lnTo>
                <a:lnTo>
                  <a:pt x="692792" y="1577"/>
                </a:lnTo>
                <a:lnTo>
                  <a:pt x="741553" y="0"/>
                </a:lnTo>
                <a:lnTo>
                  <a:pt x="6552819" y="0"/>
                </a:lnTo>
                <a:lnTo>
                  <a:pt x="6601579" y="1577"/>
                </a:lnTo>
                <a:lnTo>
                  <a:pt x="6649499" y="6243"/>
                </a:lnTo>
                <a:lnTo>
                  <a:pt x="6696479" y="13901"/>
                </a:lnTo>
                <a:lnTo>
                  <a:pt x="6742422" y="24453"/>
                </a:lnTo>
                <a:lnTo>
                  <a:pt x="6787230" y="37802"/>
                </a:lnTo>
                <a:lnTo>
                  <a:pt x="6830806" y="53849"/>
                </a:lnTo>
                <a:lnTo>
                  <a:pt x="6873051" y="72497"/>
                </a:lnTo>
                <a:lnTo>
                  <a:pt x="6913868" y="93648"/>
                </a:lnTo>
                <a:lnTo>
                  <a:pt x="6953159" y="117204"/>
                </a:lnTo>
                <a:lnTo>
                  <a:pt x="6990826" y="143069"/>
                </a:lnTo>
                <a:lnTo>
                  <a:pt x="7026772" y="171143"/>
                </a:lnTo>
                <a:lnTo>
                  <a:pt x="7060899" y="201330"/>
                </a:lnTo>
                <a:lnTo>
                  <a:pt x="7093108" y="233532"/>
                </a:lnTo>
                <a:lnTo>
                  <a:pt x="7123303" y="267651"/>
                </a:lnTo>
                <a:lnTo>
                  <a:pt x="7151385" y="303589"/>
                </a:lnTo>
                <a:lnTo>
                  <a:pt x="7177256" y="341250"/>
                </a:lnTo>
                <a:lnTo>
                  <a:pt x="7200820" y="380534"/>
                </a:lnTo>
                <a:lnTo>
                  <a:pt x="7221977" y="421344"/>
                </a:lnTo>
                <a:lnTo>
                  <a:pt x="7240631" y="463584"/>
                </a:lnTo>
                <a:lnTo>
                  <a:pt x="7256683" y="507154"/>
                </a:lnTo>
                <a:lnTo>
                  <a:pt x="7270036" y="551958"/>
                </a:lnTo>
                <a:lnTo>
                  <a:pt x="7280592" y="597897"/>
                </a:lnTo>
                <a:lnTo>
                  <a:pt x="7288252" y="644875"/>
                </a:lnTo>
                <a:lnTo>
                  <a:pt x="7292921" y="692792"/>
                </a:lnTo>
                <a:lnTo>
                  <a:pt x="7294499" y="741552"/>
                </a:lnTo>
                <a:lnTo>
                  <a:pt x="7294499" y="3708019"/>
                </a:lnTo>
                <a:lnTo>
                  <a:pt x="7292921" y="3756779"/>
                </a:lnTo>
                <a:lnTo>
                  <a:pt x="7288252" y="3804699"/>
                </a:lnTo>
                <a:lnTo>
                  <a:pt x="7280592" y="3851679"/>
                </a:lnTo>
                <a:lnTo>
                  <a:pt x="7270036" y="3897622"/>
                </a:lnTo>
                <a:lnTo>
                  <a:pt x="7256683" y="3942430"/>
                </a:lnTo>
                <a:lnTo>
                  <a:pt x="7240631" y="3986006"/>
                </a:lnTo>
                <a:lnTo>
                  <a:pt x="7221977" y="4028251"/>
                </a:lnTo>
                <a:lnTo>
                  <a:pt x="7200820" y="4069068"/>
                </a:lnTo>
                <a:lnTo>
                  <a:pt x="7177256" y="4108359"/>
                </a:lnTo>
                <a:lnTo>
                  <a:pt x="7151385" y="4146026"/>
                </a:lnTo>
                <a:lnTo>
                  <a:pt x="7123303" y="4181972"/>
                </a:lnTo>
                <a:lnTo>
                  <a:pt x="7093108" y="4216099"/>
                </a:lnTo>
                <a:lnTo>
                  <a:pt x="7060899" y="4248308"/>
                </a:lnTo>
                <a:lnTo>
                  <a:pt x="7026772" y="4278503"/>
                </a:lnTo>
                <a:lnTo>
                  <a:pt x="6990826" y="4306585"/>
                </a:lnTo>
                <a:lnTo>
                  <a:pt x="6953159" y="4332456"/>
                </a:lnTo>
                <a:lnTo>
                  <a:pt x="6913868" y="4356020"/>
                </a:lnTo>
                <a:lnTo>
                  <a:pt x="6873051" y="4377177"/>
                </a:lnTo>
                <a:lnTo>
                  <a:pt x="6830806" y="4395831"/>
                </a:lnTo>
                <a:lnTo>
                  <a:pt x="6787230" y="4411883"/>
                </a:lnTo>
                <a:lnTo>
                  <a:pt x="6742422" y="4425236"/>
                </a:lnTo>
                <a:lnTo>
                  <a:pt x="6696479" y="4435792"/>
                </a:lnTo>
                <a:lnTo>
                  <a:pt x="6649499" y="4443452"/>
                </a:lnTo>
                <a:lnTo>
                  <a:pt x="6601579" y="4448121"/>
                </a:lnTo>
                <a:lnTo>
                  <a:pt x="6552819" y="4449699"/>
                </a:lnTo>
                <a:lnTo>
                  <a:pt x="741553" y="4449699"/>
                </a:lnTo>
                <a:lnTo>
                  <a:pt x="692792" y="4448121"/>
                </a:lnTo>
                <a:lnTo>
                  <a:pt x="644875" y="4443452"/>
                </a:lnTo>
                <a:lnTo>
                  <a:pt x="597897" y="4435792"/>
                </a:lnTo>
                <a:lnTo>
                  <a:pt x="551958" y="4425236"/>
                </a:lnTo>
                <a:lnTo>
                  <a:pt x="507154" y="4411883"/>
                </a:lnTo>
                <a:lnTo>
                  <a:pt x="463584" y="4395831"/>
                </a:lnTo>
                <a:lnTo>
                  <a:pt x="421344" y="4377177"/>
                </a:lnTo>
                <a:lnTo>
                  <a:pt x="380534" y="4356020"/>
                </a:lnTo>
                <a:lnTo>
                  <a:pt x="341250" y="4332456"/>
                </a:lnTo>
                <a:lnTo>
                  <a:pt x="303589" y="4306585"/>
                </a:lnTo>
                <a:lnTo>
                  <a:pt x="267651" y="4278503"/>
                </a:lnTo>
                <a:lnTo>
                  <a:pt x="233532" y="4248308"/>
                </a:lnTo>
                <a:lnTo>
                  <a:pt x="201330" y="4216099"/>
                </a:lnTo>
                <a:lnTo>
                  <a:pt x="171143" y="4181972"/>
                </a:lnTo>
                <a:lnTo>
                  <a:pt x="143069" y="4146026"/>
                </a:lnTo>
                <a:lnTo>
                  <a:pt x="117204" y="4108359"/>
                </a:lnTo>
                <a:lnTo>
                  <a:pt x="93648" y="4069068"/>
                </a:lnTo>
                <a:lnTo>
                  <a:pt x="72497" y="4028251"/>
                </a:lnTo>
                <a:lnTo>
                  <a:pt x="53849" y="3986006"/>
                </a:lnTo>
                <a:lnTo>
                  <a:pt x="37802" y="3942430"/>
                </a:lnTo>
                <a:lnTo>
                  <a:pt x="24453" y="3897622"/>
                </a:lnTo>
                <a:lnTo>
                  <a:pt x="13901" y="3851679"/>
                </a:lnTo>
                <a:lnTo>
                  <a:pt x="6243" y="3804699"/>
                </a:lnTo>
                <a:lnTo>
                  <a:pt x="1577" y="3756779"/>
                </a:lnTo>
                <a:lnTo>
                  <a:pt x="0" y="3708019"/>
                </a:lnTo>
                <a:lnTo>
                  <a:pt x="0" y="74155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0" name="object 40"/>
          <p:cNvSpPr txBox="1"/>
          <p:nvPr/>
        </p:nvSpPr>
        <p:spPr>
          <a:xfrm>
            <a:off x="3559708" y="2239231"/>
            <a:ext cx="645282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lang="en-US" sz="1371" dirty="0">
                <a:solidFill>
                  <a:schemeClr val="bg1"/>
                </a:solidFill>
                <a:latin typeface="Calibri"/>
                <a:cs typeface="Calibri"/>
              </a:rPr>
              <a:t>Spaces</a:t>
            </a:r>
            <a:endParaRPr sz="137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72389" y="3073241"/>
            <a:ext cx="876002" cy="11227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6" name="object 46"/>
          <p:cNvSpPr/>
          <p:nvPr/>
        </p:nvSpPr>
        <p:spPr>
          <a:xfrm>
            <a:off x="1997772" y="3085765"/>
            <a:ext cx="825438" cy="10732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7" name="object 47"/>
          <p:cNvSpPr/>
          <p:nvPr/>
        </p:nvSpPr>
        <p:spPr>
          <a:xfrm>
            <a:off x="1997772" y="3085765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8" name="object 48"/>
          <p:cNvSpPr txBox="1"/>
          <p:nvPr/>
        </p:nvSpPr>
        <p:spPr>
          <a:xfrm>
            <a:off x="2219652" y="3513385"/>
            <a:ext cx="381074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34616" y="3160037"/>
            <a:ext cx="875199" cy="11235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0" name="object 50"/>
          <p:cNvSpPr/>
          <p:nvPr/>
        </p:nvSpPr>
        <p:spPr>
          <a:xfrm>
            <a:off x="1959262" y="3172830"/>
            <a:ext cx="825438" cy="10732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1" name="object 51"/>
          <p:cNvSpPr/>
          <p:nvPr/>
        </p:nvSpPr>
        <p:spPr>
          <a:xfrm>
            <a:off x="1959262" y="3172830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2" name="object 52"/>
          <p:cNvSpPr txBox="1"/>
          <p:nvPr/>
        </p:nvSpPr>
        <p:spPr>
          <a:xfrm>
            <a:off x="2209204" y="3600517"/>
            <a:ext cx="325487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877091" y="3083689"/>
            <a:ext cx="876002" cy="11235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4" name="object 54"/>
          <p:cNvSpPr/>
          <p:nvPr/>
        </p:nvSpPr>
        <p:spPr>
          <a:xfrm>
            <a:off x="3902274" y="3096614"/>
            <a:ext cx="825438" cy="10732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5" name="object 55"/>
          <p:cNvSpPr/>
          <p:nvPr/>
        </p:nvSpPr>
        <p:spPr>
          <a:xfrm>
            <a:off x="3902274" y="3096614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985"/>
                </a:moveTo>
                <a:lnTo>
                  <a:pt x="4204" y="214070"/>
                </a:lnTo>
                <a:lnTo>
                  <a:pt x="16325" y="169916"/>
                </a:lnTo>
                <a:lnTo>
                  <a:pt x="35625" y="129257"/>
                </a:lnTo>
                <a:lnTo>
                  <a:pt x="61366" y="92832"/>
                </a:lnTo>
                <a:lnTo>
                  <a:pt x="92811" y="61378"/>
                </a:lnTo>
                <a:lnTo>
                  <a:pt x="129220" y="35630"/>
                </a:lnTo>
                <a:lnTo>
                  <a:pt x="169856" y="16327"/>
                </a:lnTo>
                <a:lnTo>
                  <a:pt x="213981" y="4204"/>
                </a:lnTo>
                <a:lnTo>
                  <a:pt x="260858" y="0"/>
                </a:lnTo>
                <a:lnTo>
                  <a:pt x="1304417" y="0"/>
                </a:lnTo>
                <a:lnTo>
                  <a:pt x="1351293" y="4204"/>
                </a:lnTo>
                <a:lnTo>
                  <a:pt x="1395418" y="16327"/>
                </a:lnTo>
                <a:lnTo>
                  <a:pt x="1436054" y="35630"/>
                </a:lnTo>
                <a:lnTo>
                  <a:pt x="1472463" y="61378"/>
                </a:lnTo>
                <a:lnTo>
                  <a:pt x="1503908" y="92832"/>
                </a:lnTo>
                <a:lnTo>
                  <a:pt x="1529649" y="129257"/>
                </a:lnTo>
                <a:lnTo>
                  <a:pt x="1548949" y="169916"/>
                </a:lnTo>
                <a:lnTo>
                  <a:pt x="1561070" y="214070"/>
                </a:lnTo>
                <a:lnTo>
                  <a:pt x="1565275" y="260985"/>
                </a:lnTo>
                <a:lnTo>
                  <a:pt x="1565275" y="1774317"/>
                </a:lnTo>
                <a:lnTo>
                  <a:pt x="1561070" y="1821226"/>
                </a:lnTo>
                <a:lnTo>
                  <a:pt x="1548949" y="1865369"/>
                </a:lnTo>
                <a:lnTo>
                  <a:pt x="1529649" y="1906011"/>
                </a:lnTo>
                <a:lnTo>
                  <a:pt x="1503908" y="1942416"/>
                </a:lnTo>
                <a:lnTo>
                  <a:pt x="1472463" y="1973849"/>
                </a:lnTo>
                <a:lnTo>
                  <a:pt x="1436054" y="1999577"/>
                </a:lnTo>
                <a:lnTo>
                  <a:pt x="1395418" y="2018863"/>
                </a:lnTo>
                <a:lnTo>
                  <a:pt x="1351293" y="2030974"/>
                </a:lnTo>
                <a:lnTo>
                  <a:pt x="1304417" y="2035175"/>
                </a:lnTo>
                <a:lnTo>
                  <a:pt x="260858" y="2035175"/>
                </a:lnTo>
                <a:lnTo>
                  <a:pt x="213981" y="2030974"/>
                </a:lnTo>
                <a:lnTo>
                  <a:pt x="169856" y="2018863"/>
                </a:lnTo>
                <a:lnTo>
                  <a:pt x="129220" y="1999577"/>
                </a:lnTo>
                <a:lnTo>
                  <a:pt x="92811" y="1973849"/>
                </a:lnTo>
                <a:lnTo>
                  <a:pt x="61366" y="1942416"/>
                </a:lnTo>
                <a:lnTo>
                  <a:pt x="35625" y="1906011"/>
                </a:lnTo>
                <a:lnTo>
                  <a:pt x="16325" y="1865369"/>
                </a:lnTo>
                <a:lnTo>
                  <a:pt x="4204" y="1821226"/>
                </a:lnTo>
                <a:lnTo>
                  <a:pt x="0" y="1774317"/>
                </a:lnTo>
                <a:lnTo>
                  <a:pt x="0" y="260985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6" name="object 56"/>
          <p:cNvSpPr txBox="1"/>
          <p:nvPr/>
        </p:nvSpPr>
        <p:spPr>
          <a:xfrm>
            <a:off x="4124355" y="3524302"/>
            <a:ext cx="381074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838516" y="3170485"/>
            <a:ext cx="876002" cy="11235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8" name="object 58"/>
          <p:cNvSpPr/>
          <p:nvPr/>
        </p:nvSpPr>
        <p:spPr>
          <a:xfrm>
            <a:off x="3863764" y="3183746"/>
            <a:ext cx="825438" cy="10731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9" name="object 59"/>
          <p:cNvSpPr/>
          <p:nvPr/>
        </p:nvSpPr>
        <p:spPr>
          <a:xfrm>
            <a:off x="3863764" y="3183746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4" y="213948"/>
                </a:lnTo>
                <a:lnTo>
                  <a:pt x="16325" y="169805"/>
                </a:lnTo>
                <a:lnTo>
                  <a:pt x="35625" y="129163"/>
                </a:lnTo>
                <a:lnTo>
                  <a:pt x="61366" y="92758"/>
                </a:lnTo>
                <a:lnTo>
                  <a:pt x="92811" y="61325"/>
                </a:lnTo>
                <a:lnTo>
                  <a:pt x="129220" y="35597"/>
                </a:lnTo>
                <a:lnTo>
                  <a:pt x="169856" y="16311"/>
                </a:lnTo>
                <a:lnTo>
                  <a:pt x="213981" y="4200"/>
                </a:lnTo>
                <a:lnTo>
                  <a:pt x="260858" y="0"/>
                </a:lnTo>
                <a:lnTo>
                  <a:pt x="1304416" y="0"/>
                </a:lnTo>
                <a:lnTo>
                  <a:pt x="1351293" y="4200"/>
                </a:lnTo>
                <a:lnTo>
                  <a:pt x="1395418" y="16311"/>
                </a:lnTo>
                <a:lnTo>
                  <a:pt x="1436054" y="35597"/>
                </a:lnTo>
                <a:lnTo>
                  <a:pt x="1472463" y="61325"/>
                </a:lnTo>
                <a:lnTo>
                  <a:pt x="1503908" y="92758"/>
                </a:lnTo>
                <a:lnTo>
                  <a:pt x="1529649" y="129163"/>
                </a:lnTo>
                <a:lnTo>
                  <a:pt x="1548949" y="169805"/>
                </a:lnTo>
                <a:lnTo>
                  <a:pt x="1561070" y="213948"/>
                </a:lnTo>
                <a:lnTo>
                  <a:pt x="1565275" y="260858"/>
                </a:lnTo>
                <a:lnTo>
                  <a:pt x="1565275" y="1774190"/>
                </a:lnTo>
                <a:lnTo>
                  <a:pt x="1561070" y="1821099"/>
                </a:lnTo>
                <a:lnTo>
                  <a:pt x="1548949" y="1865242"/>
                </a:lnTo>
                <a:lnTo>
                  <a:pt x="1529649" y="1905884"/>
                </a:lnTo>
                <a:lnTo>
                  <a:pt x="1503908" y="1942289"/>
                </a:lnTo>
                <a:lnTo>
                  <a:pt x="1472463" y="1973722"/>
                </a:lnTo>
                <a:lnTo>
                  <a:pt x="1436054" y="1999450"/>
                </a:lnTo>
                <a:lnTo>
                  <a:pt x="1395418" y="2018736"/>
                </a:lnTo>
                <a:lnTo>
                  <a:pt x="1351293" y="2030847"/>
                </a:lnTo>
                <a:lnTo>
                  <a:pt x="1304416" y="2035048"/>
                </a:lnTo>
                <a:lnTo>
                  <a:pt x="260858" y="2035048"/>
                </a:lnTo>
                <a:lnTo>
                  <a:pt x="213981" y="2030847"/>
                </a:lnTo>
                <a:lnTo>
                  <a:pt x="169856" y="2018736"/>
                </a:lnTo>
                <a:lnTo>
                  <a:pt x="129220" y="1999450"/>
                </a:lnTo>
                <a:lnTo>
                  <a:pt x="92811" y="1973722"/>
                </a:lnTo>
                <a:lnTo>
                  <a:pt x="61366" y="1942289"/>
                </a:lnTo>
                <a:lnTo>
                  <a:pt x="35625" y="1905884"/>
                </a:lnTo>
                <a:lnTo>
                  <a:pt x="16325" y="1865242"/>
                </a:lnTo>
                <a:lnTo>
                  <a:pt x="4204" y="1821099"/>
                </a:lnTo>
                <a:lnTo>
                  <a:pt x="0" y="1774190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0" name="object 60"/>
          <p:cNvSpPr txBox="1"/>
          <p:nvPr/>
        </p:nvSpPr>
        <p:spPr>
          <a:xfrm>
            <a:off x="4130114" y="3611433"/>
            <a:ext cx="293340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 dirty="0">
                <a:solidFill>
                  <a:srgbClr val="FFFFFF"/>
                </a:solidFill>
                <a:latin typeface="Calibri"/>
                <a:cs typeface="Calibri"/>
              </a:rPr>
              <a:t>VMs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924740" y="3062794"/>
            <a:ext cx="875199" cy="11235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2" name="object 62"/>
          <p:cNvSpPr/>
          <p:nvPr/>
        </p:nvSpPr>
        <p:spPr>
          <a:xfrm>
            <a:off x="2949588" y="3075719"/>
            <a:ext cx="825438" cy="10732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3" name="object 63"/>
          <p:cNvSpPr/>
          <p:nvPr/>
        </p:nvSpPr>
        <p:spPr>
          <a:xfrm>
            <a:off x="2949588" y="3075719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4" y="213981"/>
                </a:lnTo>
                <a:lnTo>
                  <a:pt x="16325" y="169856"/>
                </a:lnTo>
                <a:lnTo>
                  <a:pt x="35625" y="129220"/>
                </a:lnTo>
                <a:lnTo>
                  <a:pt x="61366" y="92811"/>
                </a:lnTo>
                <a:lnTo>
                  <a:pt x="92811" y="61366"/>
                </a:lnTo>
                <a:lnTo>
                  <a:pt x="129220" y="35625"/>
                </a:lnTo>
                <a:lnTo>
                  <a:pt x="169856" y="16325"/>
                </a:lnTo>
                <a:lnTo>
                  <a:pt x="213981" y="4204"/>
                </a:lnTo>
                <a:lnTo>
                  <a:pt x="260858" y="0"/>
                </a:lnTo>
                <a:lnTo>
                  <a:pt x="1304416" y="0"/>
                </a:lnTo>
                <a:lnTo>
                  <a:pt x="1351293" y="4204"/>
                </a:lnTo>
                <a:lnTo>
                  <a:pt x="1395418" y="16325"/>
                </a:lnTo>
                <a:lnTo>
                  <a:pt x="1436054" y="35625"/>
                </a:lnTo>
                <a:lnTo>
                  <a:pt x="1472463" y="61366"/>
                </a:lnTo>
                <a:lnTo>
                  <a:pt x="1503908" y="92811"/>
                </a:lnTo>
                <a:lnTo>
                  <a:pt x="1529649" y="129220"/>
                </a:lnTo>
                <a:lnTo>
                  <a:pt x="1548949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9" y="1865318"/>
                </a:lnTo>
                <a:lnTo>
                  <a:pt x="1529649" y="1905954"/>
                </a:lnTo>
                <a:lnTo>
                  <a:pt x="1503908" y="1942363"/>
                </a:lnTo>
                <a:lnTo>
                  <a:pt x="1472463" y="1973808"/>
                </a:lnTo>
                <a:lnTo>
                  <a:pt x="1436054" y="1999549"/>
                </a:lnTo>
                <a:lnTo>
                  <a:pt x="1395418" y="2018849"/>
                </a:lnTo>
                <a:lnTo>
                  <a:pt x="1351293" y="2030970"/>
                </a:lnTo>
                <a:lnTo>
                  <a:pt x="1304416" y="2035175"/>
                </a:lnTo>
                <a:lnTo>
                  <a:pt x="260858" y="2035175"/>
                </a:lnTo>
                <a:lnTo>
                  <a:pt x="213981" y="2030970"/>
                </a:lnTo>
                <a:lnTo>
                  <a:pt x="169856" y="2018849"/>
                </a:lnTo>
                <a:lnTo>
                  <a:pt x="129220" y="1999549"/>
                </a:lnTo>
                <a:lnTo>
                  <a:pt x="92811" y="1973808"/>
                </a:lnTo>
                <a:lnTo>
                  <a:pt x="61366" y="1942363"/>
                </a:lnTo>
                <a:lnTo>
                  <a:pt x="35625" y="1905954"/>
                </a:lnTo>
                <a:lnTo>
                  <a:pt x="16325" y="1865318"/>
                </a:lnTo>
                <a:lnTo>
                  <a:pt x="4204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4" name="object 64"/>
          <p:cNvSpPr txBox="1"/>
          <p:nvPr/>
        </p:nvSpPr>
        <p:spPr>
          <a:xfrm>
            <a:off x="3171535" y="3503406"/>
            <a:ext cx="381074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886164" y="3149590"/>
            <a:ext cx="875199" cy="11235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6" name="object 66"/>
          <p:cNvSpPr/>
          <p:nvPr/>
        </p:nvSpPr>
        <p:spPr>
          <a:xfrm>
            <a:off x="2869287" y="3550622"/>
            <a:ext cx="941903" cy="3680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7" name="object 67"/>
          <p:cNvSpPr/>
          <p:nvPr/>
        </p:nvSpPr>
        <p:spPr>
          <a:xfrm>
            <a:off x="2911078" y="3162784"/>
            <a:ext cx="825438" cy="10732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8" name="object 68"/>
          <p:cNvSpPr/>
          <p:nvPr/>
        </p:nvSpPr>
        <p:spPr>
          <a:xfrm>
            <a:off x="2911078" y="3162784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4" y="213981"/>
                </a:lnTo>
                <a:lnTo>
                  <a:pt x="16325" y="169856"/>
                </a:lnTo>
                <a:lnTo>
                  <a:pt x="35625" y="129220"/>
                </a:lnTo>
                <a:lnTo>
                  <a:pt x="61366" y="92811"/>
                </a:lnTo>
                <a:lnTo>
                  <a:pt x="92811" y="61366"/>
                </a:lnTo>
                <a:lnTo>
                  <a:pt x="129220" y="35625"/>
                </a:lnTo>
                <a:lnTo>
                  <a:pt x="169856" y="16325"/>
                </a:lnTo>
                <a:lnTo>
                  <a:pt x="213981" y="4204"/>
                </a:lnTo>
                <a:lnTo>
                  <a:pt x="260858" y="0"/>
                </a:lnTo>
                <a:lnTo>
                  <a:pt x="1304416" y="0"/>
                </a:lnTo>
                <a:lnTo>
                  <a:pt x="1351293" y="4204"/>
                </a:lnTo>
                <a:lnTo>
                  <a:pt x="1395418" y="16325"/>
                </a:lnTo>
                <a:lnTo>
                  <a:pt x="1436054" y="35625"/>
                </a:lnTo>
                <a:lnTo>
                  <a:pt x="1472463" y="61366"/>
                </a:lnTo>
                <a:lnTo>
                  <a:pt x="1503908" y="92811"/>
                </a:lnTo>
                <a:lnTo>
                  <a:pt x="1529649" y="129220"/>
                </a:lnTo>
                <a:lnTo>
                  <a:pt x="1548949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9" y="1865318"/>
                </a:lnTo>
                <a:lnTo>
                  <a:pt x="1529649" y="1905954"/>
                </a:lnTo>
                <a:lnTo>
                  <a:pt x="1503908" y="1942363"/>
                </a:lnTo>
                <a:lnTo>
                  <a:pt x="1472463" y="1973808"/>
                </a:lnTo>
                <a:lnTo>
                  <a:pt x="1436054" y="1999549"/>
                </a:lnTo>
                <a:lnTo>
                  <a:pt x="1395418" y="2018849"/>
                </a:lnTo>
                <a:lnTo>
                  <a:pt x="1351293" y="2030970"/>
                </a:lnTo>
                <a:lnTo>
                  <a:pt x="1304416" y="2035175"/>
                </a:lnTo>
                <a:lnTo>
                  <a:pt x="260858" y="2035175"/>
                </a:lnTo>
                <a:lnTo>
                  <a:pt x="213981" y="2030970"/>
                </a:lnTo>
                <a:lnTo>
                  <a:pt x="169856" y="2018849"/>
                </a:lnTo>
                <a:lnTo>
                  <a:pt x="129220" y="1999549"/>
                </a:lnTo>
                <a:lnTo>
                  <a:pt x="92811" y="1973808"/>
                </a:lnTo>
                <a:lnTo>
                  <a:pt x="61366" y="1942363"/>
                </a:lnTo>
                <a:lnTo>
                  <a:pt x="35625" y="1905954"/>
                </a:lnTo>
                <a:lnTo>
                  <a:pt x="16325" y="1865318"/>
                </a:lnTo>
                <a:lnTo>
                  <a:pt x="4204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9" name="object 69"/>
          <p:cNvSpPr txBox="1"/>
          <p:nvPr/>
        </p:nvSpPr>
        <p:spPr>
          <a:xfrm>
            <a:off x="2978184" y="3590377"/>
            <a:ext cx="690823" cy="193755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213" spc="-3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213" dirty="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829443" y="3062794"/>
            <a:ext cx="875199" cy="11235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1" name="object 71"/>
          <p:cNvSpPr/>
          <p:nvPr/>
        </p:nvSpPr>
        <p:spPr>
          <a:xfrm>
            <a:off x="4854156" y="3075719"/>
            <a:ext cx="825438" cy="107323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2" name="object 72"/>
          <p:cNvSpPr/>
          <p:nvPr/>
        </p:nvSpPr>
        <p:spPr>
          <a:xfrm>
            <a:off x="4854156" y="3075719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3" name="object 73"/>
          <p:cNvSpPr/>
          <p:nvPr/>
        </p:nvSpPr>
        <p:spPr>
          <a:xfrm>
            <a:off x="4790866" y="3149590"/>
            <a:ext cx="875198" cy="11235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4" name="object 74"/>
          <p:cNvSpPr/>
          <p:nvPr/>
        </p:nvSpPr>
        <p:spPr>
          <a:xfrm>
            <a:off x="4820602" y="3458200"/>
            <a:ext cx="850285" cy="5529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5" name="object 75"/>
          <p:cNvSpPr/>
          <p:nvPr/>
        </p:nvSpPr>
        <p:spPr>
          <a:xfrm>
            <a:off x="4815647" y="3162784"/>
            <a:ext cx="825438" cy="10732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6" name="object 76"/>
          <p:cNvSpPr/>
          <p:nvPr/>
        </p:nvSpPr>
        <p:spPr>
          <a:xfrm>
            <a:off x="4815647" y="3162784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77" name="object 77"/>
          <p:cNvSpPr txBox="1"/>
          <p:nvPr/>
        </p:nvSpPr>
        <p:spPr>
          <a:xfrm>
            <a:off x="4929299" y="3604651"/>
            <a:ext cx="599740" cy="18629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algn="ctr">
              <a:lnSpc>
                <a:spcPts val="1434"/>
              </a:lnSpc>
              <a:spcBef>
                <a:spcPts val="53"/>
              </a:spcBef>
            </a:pPr>
            <a:r>
              <a:rPr lang="en-US" sz="1213" dirty="0">
                <a:solidFill>
                  <a:schemeClr val="bg1"/>
                </a:solidFill>
                <a:latin typeface="Calibri"/>
                <a:cs typeface="Calibri"/>
              </a:rPr>
              <a:t>Services</a:t>
            </a:r>
            <a:endParaRPr sz="1213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67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2600"/>
            <a:ext cx="30194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Cloud</a:t>
            </a:r>
            <a:r>
              <a:rPr spc="-30" dirty="0"/>
              <a:t> </a:t>
            </a:r>
            <a:r>
              <a:rPr spc="-4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6457950" y="2038350"/>
            <a:ext cx="2000250" cy="1900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" name="object 4"/>
          <p:cNvSpPr txBox="1"/>
          <p:nvPr/>
        </p:nvSpPr>
        <p:spPr>
          <a:xfrm>
            <a:off x="609600" y="1352550"/>
            <a:ext cx="7848600" cy="2483052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178594" indent="-169069">
              <a:spcBef>
                <a:spcPts val="623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dirty="0">
                <a:latin typeface="Arial"/>
                <a:cs typeface="Arial"/>
              </a:rPr>
              <a:t>An </a:t>
            </a:r>
            <a:r>
              <a:rPr sz="1500" spc="-4" dirty="0">
                <a:latin typeface="Arial"/>
                <a:cs typeface="Arial"/>
              </a:rPr>
              <a:t>estimated </a:t>
            </a:r>
            <a:r>
              <a:rPr sz="1500" dirty="0">
                <a:latin typeface="Arial"/>
                <a:cs typeface="Arial"/>
              </a:rPr>
              <a:t>85% of new </a:t>
            </a:r>
            <a:r>
              <a:rPr sz="1500" spc="-4" dirty="0">
                <a:latin typeface="Arial"/>
                <a:cs typeface="Arial"/>
              </a:rPr>
              <a:t>software </a:t>
            </a:r>
            <a:r>
              <a:rPr sz="1500" dirty="0">
                <a:latin typeface="Arial"/>
                <a:cs typeface="Arial"/>
              </a:rPr>
              <a:t>is being built </a:t>
            </a:r>
            <a:r>
              <a:rPr sz="1500" spc="-4" dirty="0">
                <a:latin typeface="Arial"/>
                <a:cs typeface="Arial"/>
              </a:rPr>
              <a:t>for </a:t>
            </a:r>
            <a:r>
              <a:rPr sz="1500" dirty="0">
                <a:latin typeface="Arial"/>
                <a:cs typeface="Arial"/>
              </a:rPr>
              <a:t>cloud</a:t>
            </a:r>
            <a:r>
              <a:rPr sz="1500" spc="-56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deployment</a:t>
            </a:r>
            <a:endParaRPr sz="1500" dirty="0">
              <a:latin typeface="Arial"/>
              <a:cs typeface="Arial"/>
            </a:endParaRPr>
          </a:p>
          <a:p>
            <a:pPr marL="178594" indent="-169069">
              <a:spcBef>
                <a:spcPts val="55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dirty="0">
                <a:latin typeface="Arial"/>
                <a:cs typeface="Arial"/>
              </a:rPr>
              <a:t>Cloud </a:t>
            </a:r>
            <a:r>
              <a:rPr sz="1500" spc="-4" dirty="0">
                <a:latin typeface="Arial"/>
                <a:cs typeface="Arial"/>
              </a:rPr>
              <a:t>Computing </a:t>
            </a:r>
            <a:r>
              <a:rPr sz="1500" dirty="0">
                <a:latin typeface="Arial"/>
                <a:cs typeface="Arial"/>
              </a:rPr>
              <a:t>is a </a:t>
            </a:r>
            <a:r>
              <a:rPr sz="1500" spc="-4" dirty="0">
                <a:latin typeface="Arial"/>
                <a:cs typeface="Arial"/>
              </a:rPr>
              <a:t>broad term that describes </a:t>
            </a:r>
            <a:r>
              <a:rPr sz="1500" dirty="0">
                <a:latin typeface="Arial"/>
                <a:cs typeface="Arial"/>
              </a:rPr>
              <a:t>a </a:t>
            </a:r>
            <a:r>
              <a:rPr sz="1500" spc="-4" dirty="0">
                <a:latin typeface="Arial"/>
                <a:cs typeface="Arial"/>
              </a:rPr>
              <a:t>range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services</a:t>
            </a:r>
            <a:endParaRPr sz="1500" dirty="0">
              <a:latin typeface="Arial" charset="0"/>
              <a:ea typeface="Arial" charset="0"/>
              <a:cs typeface="Arial" charset="0"/>
            </a:endParaRPr>
          </a:p>
          <a:p>
            <a:pPr marL="178594" indent="-169069">
              <a:buChar char="•"/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Infrastructure </a:t>
            </a:r>
            <a:r>
              <a:rPr sz="1500" dirty="0">
                <a:latin typeface="Arial"/>
                <a:cs typeface="Arial"/>
              </a:rPr>
              <a:t>as a </a:t>
            </a:r>
            <a:r>
              <a:rPr sz="1500" spc="-4" dirty="0">
                <a:latin typeface="Arial"/>
                <a:cs typeface="Arial"/>
              </a:rPr>
              <a:t>Service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(IaaS)</a:t>
            </a:r>
            <a:endParaRPr sz="1500" dirty="0">
              <a:latin typeface="Arial"/>
              <a:cs typeface="Arial"/>
            </a:endParaRPr>
          </a:p>
          <a:p>
            <a:pPr marL="357188" marR="2356485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spc="-4" dirty="0">
                <a:latin typeface="Arial"/>
                <a:cs typeface="Arial"/>
              </a:rPr>
              <a:t>Hardware </a:t>
            </a:r>
            <a:r>
              <a:rPr sz="1400" dirty="0">
                <a:latin typeface="Arial"/>
                <a:cs typeface="Arial"/>
              </a:rPr>
              <a:t>/ </a:t>
            </a:r>
            <a:r>
              <a:rPr sz="1400" spc="-4" dirty="0">
                <a:latin typeface="Arial"/>
                <a:cs typeface="Arial"/>
              </a:rPr>
              <a:t>software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4" dirty="0">
                <a:latin typeface="Arial"/>
                <a:cs typeface="Arial"/>
              </a:rPr>
              <a:t>servers, storage,  networks, operating</a:t>
            </a:r>
            <a:r>
              <a:rPr sz="1400" spc="-19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systems</a:t>
            </a:r>
            <a:endParaRPr sz="1400" dirty="0">
              <a:latin typeface="Arial"/>
              <a:cs typeface="Arial"/>
            </a:endParaRPr>
          </a:p>
          <a:p>
            <a:pPr marL="178594" indent="-169069">
              <a:spcBef>
                <a:spcPts val="40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Platform </a:t>
            </a:r>
            <a:r>
              <a:rPr sz="1500" dirty="0">
                <a:latin typeface="Arial"/>
                <a:cs typeface="Arial"/>
              </a:rPr>
              <a:t>as a </a:t>
            </a:r>
            <a:r>
              <a:rPr sz="1500" spc="-4" dirty="0">
                <a:latin typeface="Arial"/>
                <a:cs typeface="Arial"/>
              </a:rPr>
              <a:t>Service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(PaaS)</a:t>
            </a:r>
            <a:endParaRPr sz="1500" dirty="0">
              <a:latin typeface="Arial"/>
              <a:cs typeface="Arial"/>
            </a:endParaRPr>
          </a:p>
          <a:p>
            <a:pPr marL="357188" marR="2512219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dirty="0">
                <a:latin typeface="Arial"/>
                <a:cs typeface="Arial"/>
              </a:rPr>
              <a:t>Set of </a:t>
            </a:r>
            <a:r>
              <a:rPr sz="1400" spc="-4" dirty="0">
                <a:latin typeface="Arial"/>
                <a:cs typeface="Arial"/>
              </a:rPr>
              <a:t>tools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4" dirty="0">
                <a:latin typeface="Arial"/>
                <a:cs typeface="Arial"/>
              </a:rPr>
              <a:t>services </a:t>
            </a:r>
            <a:r>
              <a:rPr sz="1400" dirty="0">
                <a:latin typeface="Arial"/>
                <a:cs typeface="Arial"/>
              </a:rPr>
              <a:t>designed</a:t>
            </a:r>
            <a:r>
              <a:rPr sz="1400" spc="-68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for  application</a:t>
            </a:r>
            <a:r>
              <a:rPr sz="1400" spc="-8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development</a:t>
            </a:r>
            <a:endParaRPr lang="en-US" sz="1400" spc="-4" dirty="0">
              <a:latin typeface="Arial"/>
              <a:cs typeface="Arial"/>
            </a:endParaRPr>
          </a:p>
          <a:p>
            <a:pPr marL="178594" indent="-169069">
              <a:spcBef>
                <a:spcPts val="401"/>
              </a:spcBef>
              <a:buChar char="•"/>
              <a:tabLst>
                <a:tab pos="178118" algn="l"/>
                <a:tab pos="178594" algn="l"/>
              </a:tabLst>
            </a:pPr>
            <a:r>
              <a:rPr lang="en-US" sz="1500" spc="-4" dirty="0">
                <a:latin typeface="Arial"/>
                <a:cs typeface="Arial"/>
              </a:rPr>
              <a:t>Software </a:t>
            </a:r>
            <a:r>
              <a:rPr lang="en-US" sz="1500" dirty="0">
                <a:latin typeface="Arial"/>
                <a:cs typeface="Arial"/>
              </a:rPr>
              <a:t>as a </a:t>
            </a:r>
            <a:r>
              <a:rPr lang="en-US" sz="1500" spc="-4" dirty="0">
                <a:latin typeface="Arial"/>
                <a:cs typeface="Arial"/>
              </a:rPr>
              <a:t>Service</a:t>
            </a:r>
            <a:r>
              <a:rPr lang="en-US" sz="1500" spc="-30" dirty="0">
                <a:latin typeface="Arial"/>
                <a:cs typeface="Arial"/>
              </a:rPr>
              <a:t> </a:t>
            </a:r>
            <a:r>
              <a:rPr lang="en-US" sz="1500" spc="-4" dirty="0">
                <a:latin typeface="Arial"/>
                <a:cs typeface="Arial"/>
              </a:rPr>
              <a:t>(SaaS)</a:t>
            </a:r>
            <a:endParaRPr lang="en-US"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lang="en-US" sz="1400" dirty="0">
                <a:latin typeface="Arial"/>
                <a:cs typeface="Arial"/>
              </a:rPr>
              <a:t>Designed </a:t>
            </a:r>
            <a:r>
              <a:rPr lang="en-US" sz="1400" spc="-4" dirty="0">
                <a:latin typeface="Arial"/>
                <a:cs typeface="Arial"/>
              </a:rPr>
              <a:t>for </a:t>
            </a:r>
            <a:r>
              <a:rPr lang="en-US" sz="1400" dirty="0">
                <a:latin typeface="Arial"/>
                <a:cs typeface="Arial"/>
              </a:rPr>
              <a:t>end </a:t>
            </a:r>
            <a:r>
              <a:rPr lang="en-US" sz="1400" spc="-4" dirty="0">
                <a:latin typeface="Arial"/>
                <a:cs typeface="Arial"/>
              </a:rPr>
              <a:t>users, delivered </a:t>
            </a:r>
            <a:r>
              <a:rPr lang="en-US" sz="1400" dirty="0">
                <a:latin typeface="Arial"/>
                <a:cs typeface="Arial"/>
              </a:rPr>
              <a:t>over </a:t>
            </a:r>
            <a:r>
              <a:rPr lang="en-US" sz="1400" spc="-4" dirty="0">
                <a:latin typeface="Arial"/>
                <a:cs typeface="Arial"/>
              </a:rPr>
              <a:t>the</a:t>
            </a:r>
            <a:r>
              <a:rPr lang="en-US" sz="1400" spc="-45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web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256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749713"/>
            <a:ext cx="23336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1631937"/>
            <a:ext cx="6400800" cy="1182696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178594" indent="-169069">
              <a:spcBef>
                <a:spcPts val="623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dirty="0">
                <a:latin typeface="Arial"/>
                <a:cs typeface="Arial"/>
              </a:rPr>
              <a:t>Allows you </a:t>
            </a:r>
            <a:r>
              <a:rPr sz="1500" spc="-4" dirty="0">
                <a:latin typeface="Arial"/>
                <a:cs typeface="Arial"/>
              </a:rPr>
              <a:t>to create, </a:t>
            </a:r>
            <a:r>
              <a:rPr sz="1500" dirty="0">
                <a:latin typeface="Arial"/>
                <a:cs typeface="Arial"/>
              </a:rPr>
              <a:t>view and </a:t>
            </a:r>
            <a:r>
              <a:rPr sz="1500" spc="-4" dirty="0">
                <a:latin typeface="Arial"/>
                <a:cs typeface="Arial"/>
              </a:rPr>
              <a:t>manage </a:t>
            </a:r>
            <a:r>
              <a:rPr sz="1500" dirty="0">
                <a:latin typeface="Arial"/>
                <a:cs typeface="Arial"/>
              </a:rPr>
              <a:t>your apps and</a:t>
            </a:r>
            <a:r>
              <a:rPr sz="1500" spc="-56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services</a:t>
            </a:r>
            <a:endParaRPr sz="1500" dirty="0">
              <a:latin typeface="Arial"/>
              <a:cs typeface="Arial"/>
            </a:endParaRPr>
          </a:p>
          <a:p>
            <a:pPr marL="178594" indent="-169069">
              <a:spcBef>
                <a:spcPts val="55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Manage organizations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19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spaces</a:t>
            </a:r>
          </a:p>
          <a:p>
            <a:pPr marL="357188" lvl="1" indent="-92869">
              <a:spcBef>
                <a:spcPts val="525"/>
              </a:spcBef>
              <a:buChar char="•"/>
              <a:tabLst>
                <a:tab pos="357188" algn="l"/>
              </a:tabLst>
            </a:pPr>
            <a:r>
              <a:rPr sz="1400" spc="-4" dirty="0">
                <a:latin typeface="Arial"/>
                <a:cs typeface="Arial"/>
              </a:rPr>
              <a:t>Organization: grouping methodology for users</a:t>
            </a:r>
            <a:endParaRPr sz="1400" dirty="0">
              <a:latin typeface="Arial"/>
              <a:cs typeface="Arial"/>
            </a:endParaRPr>
          </a:p>
          <a:p>
            <a:pPr marL="357188" lvl="1" indent="-92869">
              <a:spcBef>
                <a:spcPts val="349"/>
              </a:spcBef>
              <a:buChar char="•"/>
              <a:tabLst>
                <a:tab pos="357188" algn="l"/>
              </a:tabLst>
            </a:pPr>
            <a:r>
              <a:rPr sz="1400" dirty="0">
                <a:latin typeface="Arial"/>
                <a:cs typeface="Arial"/>
              </a:rPr>
              <a:t>Space: </a:t>
            </a:r>
            <a:r>
              <a:rPr sz="1400" spc="-4" dirty="0">
                <a:latin typeface="Arial"/>
                <a:cs typeface="Arial"/>
              </a:rPr>
              <a:t>sub-group</a:t>
            </a:r>
            <a:r>
              <a:rPr lang="en-US" sz="1400" spc="-4" dirty="0">
                <a:latin typeface="Arial"/>
                <a:cs typeface="Arial"/>
              </a:rPr>
              <a:t>ing to hold apps and services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3538" y="3135263"/>
            <a:ext cx="5876925" cy="162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99610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143" y="471554"/>
            <a:ext cx="5738857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/>
              <a:t>Application </a:t>
            </a:r>
            <a:r>
              <a:rPr spc="-94" dirty="0"/>
              <a:t>runtimes </a:t>
            </a:r>
            <a:r>
              <a:rPr spc="-101" dirty="0"/>
              <a:t>and</a:t>
            </a:r>
            <a:r>
              <a:rPr lang="en-US" spc="-101" dirty="0"/>
              <a:t> </a:t>
            </a:r>
            <a:r>
              <a:rPr spc="-94" dirty="0"/>
              <a:t>buildpacks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33493" y="1194384"/>
            <a:ext cx="2572703" cy="257602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80975" indent="-171450">
              <a:spcBef>
                <a:spcPts val="98"/>
              </a:spcBef>
              <a:buFont typeface="Arial"/>
              <a:buChar char="•"/>
              <a:tabLst>
                <a:tab pos="180499" algn="l"/>
                <a:tab pos="180975" algn="l"/>
              </a:tabLst>
            </a:pPr>
            <a:r>
              <a:rPr sz="1575" spc="-68" dirty="0">
                <a:latin typeface="Arial" charset="0"/>
                <a:ea typeface="Arial" charset="0"/>
                <a:cs typeface="Arial" charset="0"/>
              </a:rPr>
              <a:t>Cloud </a:t>
            </a:r>
            <a:r>
              <a:rPr sz="1575" spc="-45" dirty="0">
                <a:latin typeface="Arial" charset="0"/>
                <a:ea typeface="Arial" charset="0"/>
                <a:cs typeface="Arial" charset="0"/>
              </a:rPr>
              <a:t>Foundry</a:t>
            </a:r>
            <a:r>
              <a:rPr sz="1575" spc="-21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75" spc="-30" dirty="0">
                <a:latin typeface="Arial" charset="0"/>
                <a:ea typeface="Arial" charset="0"/>
                <a:cs typeface="Arial" charset="0"/>
              </a:rPr>
              <a:t>Buildpacks</a:t>
            </a:r>
            <a:endParaRPr sz="1575" dirty="0">
              <a:latin typeface="Arial" charset="0"/>
              <a:ea typeface="Arial" charset="0"/>
              <a:cs typeface="Arial" charset="0"/>
            </a:endParaRPr>
          </a:p>
          <a:p>
            <a:pPr marL="523875" lvl="1" indent="-171450">
              <a:spcBef>
                <a:spcPts val="1061"/>
              </a:spcBef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lang="en-US" sz="1350" spc="-4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sz="1350" spc="-41" dirty="0">
                <a:latin typeface="Arial" charset="0"/>
                <a:ea typeface="Arial" charset="0"/>
                <a:cs typeface="Arial" charset="0"/>
              </a:rPr>
              <a:t>pecific</a:t>
            </a:r>
            <a:r>
              <a:rPr sz="1350" spc="-11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350" spc="-56" dirty="0">
                <a:latin typeface="Arial" charset="0"/>
                <a:ea typeface="Arial" charset="0"/>
                <a:cs typeface="Arial" charset="0"/>
              </a:rPr>
              <a:t>runtime</a:t>
            </a:r>
            <a:endParaRPr sz="1350" dirty="0">
              <a:latin typeface="Arial" charset="0"/>
              <a:ea typeface="Arial" charset="0"/>
              <a:cs typeface="Arial" charset="0"/>
            </a:endParaRPr>
          </a:p>
          <a:p>
            <a:pPr marL="523875" lvl="1" indent="-171450">
              <a:spcBef>
                <a:spcPts val="1031"/>
              </a:spcBef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lang="en-US" sz="1350" spc="-6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sz="1350" spc="-60" dirty="0">
                <a:latin typeface="Arial" charset="0"/>
                <a:ea typeface="Arial" charset="0"/>
                <a:cs typeface="Arial" charset="0"/>
              </a:rPr>
              <a:t>uild</a:t>
            </a:r>
            <a:r>
              <a:rPr sz="1350" spc="-109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350" spc="-53" dirty="0">
                <a:latin typeface="Arial" charset="0"/>
                <a:ea typeface="Arial" charset="0"/>
                <a:cs typeface="Arial" charset="0"/>
              </a:rPr>
              <a:t>framework</a:t>
            </a:r>
            <a:endParaRPr sz="1350" dirty="0">
              <a:latin typeface="Arial" charset="0"/>
              <a:ea typeface="Arial" charset="0"/>
              <a:cs typeface="Arial" charset="0"/>
            </a:endParaRPr>
          </a:p>
          <a:p>
            <a:pPr marL="523875" lvl="1" indent="-171450">
              <a:spcBef>
                <a:spcPts val="1028"/>
              </a:spcBef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lang="en-US" sz="1350" spc="-38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sz="1350" spc="-38" dirty="0">
                <a:latin typeface="Arial" charset="0"/>
                <a:ea typeface="Arial" charset="0"/>
                <a:cs typeface="Arial" charset="0"/>
              </a:rPr>
              <a:t>ypes</a:t>
            </a:r>
            <a:r>
              <a:rPr lang="en-US" sz="1350" spc="-38" dirty="0">
                <a:latin typeface="Arial" charset="0"/>
                <a:ea typeface="Arial" charset="0"/>
                <a:cs typeface="Arial" charset="0"/>
              </a:rPr>
              <a:t>:</a:t>
            </a:r>
            <a:endParaRPr sz="1350" dirty="0">
              <a:latin typeface="Arial" charset="0"/>
              <a:ea typeface="Arial" charset="0"/>
              <a:cs typeface="Arial" charset="0"/>
            </a:endParaRPr>
          </a:p>
          <a:p>
            <a:pPr marL="866299" lvl="2" indent="-170974">
              <a:spcBef>
                <a:spcPts val="1080"/>
              </a:spcBef>
              <a:buFont typeface="Arial"/>
              <a:buChar char="•"/>
              <a:tabLst>
                <a:tab pos="866299" algn="l"/>
                <a:tab pos="866775" algn="l"/>
              </a:tabLst>
            </a:pPr>
            <a:r>
              <a:rPr sz="1200" spc="49" dirty="0">
                <a:latin typeface="Arial" charset="0"/>
                <a:ea typeface="Arial" charset="0"/>
                <a:cs typeface="Arial" charset="0"/>
              </a:rPr>
              <a:t>IBM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866299" marR="701993" lvl="2" indent="-170974">
              <a:lnSpc>
                <a:spcPts val="1275"/>
              </a:lnSpc>
              <a:spcBef>
                <a:spcPts val="1241"/>
              </a:spcBef>
              <a:buFont typeface="Arial"/>
              <a:buChar char="•"/>
              <a:tabLst>
                <a:tab pos="866299" algn="l"/>
                <a:tab pos="866775" algn="l"/>
              </a:tabLst>
            </a:pPr>
            <a:r>
              <a:rPr sz="1200" spc="-64" dirty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sz="1200" spc="-14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5" dirty="0">
                <a:latin typeface="Arial" charset="0"/>
                <a:ea typeface="Arial" charset="0"/>
                <a:cs typeface="Arial" charset="0"/>
              </a:rPr>
              <a:t>Foundry  </a:t>
            </a:r>
            <a:r>
              <a:rPr sz="1200" spc="-60" dirty="0">
                <a:latin typeface="Arial" charset="0"/>
                <a:ea typeface="Arial" charset="0"/>
                <a:cs typeface="Arial" charset="0"/>
              </a:rPr>
              <a:t>Community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866299" marR="352901" lvl="2" indent="-170974">
              <a:lnSpc>
                <a:spcPts val="1298"/>
              </a:lnSpc>
              <a:spcBef>
                <a:spcPts val="1208"/>
              </a:spcBef>
              <a:buFont typeface="Arial"/>
              <a:buChar char="•"/>
              <a:tabLst>
                <a:tab pos="866299" algn="l"/>
                <a:tab pos="866775" algn="l"/>
              </a:tabLst>
            </a:pPr>
            <a:r>
              <a:rPr sz="1200" spc="-38" dirty="0">
                <a:latin typeface="Arial" charset="0"/>
                <a:ea typeface="Arial" charset="0"/>
                <a:cs typeface="Arial" charset="0"/>
              </a:rPr>
              <a:t>External </a:t>
            </a:r>
            <a:r>
              <a:rPr sz="1200" spc="-56" dirty="0">
                <a:latin typeface="Arial" charset="0"/>
                <a:ea typeface="Arial" charset="0"/>
                <a:cs typeface="Arial" charset="0"/>
              </a:rPr>
              <a:t>(bring</a:t>
            </a:r>
            <a:r>
              <a:rPr sz="1200" spc="-1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53" dirty="0">
                <a:latin typeface="Arial" charset="0"/>
                <a:ea typeface="Arial" charset="0"/>
                <a:cs typeface="Arial" charset="0"/>
              </a:rPr>
              <a:t>your  </a:t>
            </a:r>
            <a:r>
              <a:rPr sz="1200" spc="-34" dirty="0">
                <a:latin typeface="Arial" charset="0"/>
                <a:ea typeface="Arial" charset="0"/>
                <a:cs typeface="Arial" charset="0"/>
              </a:rPr>
              <a:t>own!)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5774" y="1204564"/>
            <a:ext cx="6148226" cy="3489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2146434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590550"/>
            <a:ext cx="22574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Boilerplates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375" y="1508098"/>
            <a:ext cx="5670232" cy="13684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11100"/>
              </a:lnSpc>
              <a:spcBef>
                <a:spcPts val="75"/>
              </a:spcBef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Boilerplates are </a:t>
            </a:r>
            <a:r>
              <a:rPr sz="1500" dirty="0">
                <a:latin typeface="Arial"/>
                <a:cs typeface="Arial"/>
              </a:rPr>
              <a:t>used </a:t>
            </a:r>
            <a:r>
              <a:rPr sz="1500" spc="-4" dirty="0">
                <a:latin typeface="Arial"/>
                <a:cs typeface="Arial"/>
              </a:rPr>
              <a:t>to </a:t>
            </a:r>
            <a:r>
              <a:rPr sz="1500" dirty="0">
                <a:latin typeface="Arial"/>
                <a:cs typeface="Arial"/>
              </a:rPr>
              <a:t>get up and </a:t>
            </a:r>
            <a:r>
              <a:rPr sz="1500" spc="-4" dirty="0">
                <a:latin typeface="Arial"/>
                <a:cs typeface="Arial"/>
              </a:rPr>
              <a:t>running </a:t>
            </a:r>
            <a:r>
              <a:rPr sz="1500" dirty="0">
                <a:latin typeface="Arial"/>
                <a:cs typeface="Arial"/>
              </a:rPr>
              <a:t>quickly by </a:t>
            </a:r>
            <a:r>
              <a:rPr sz="1500" spc="-4" dirty="0">
                <a:latin typeface="Arial"/>
                <a:cs typeface="Arial"/>
              </a:rPr>
              <a:t>generating  application</a:t>
            </a:r>
            <a:r>
              <a:rPr sz="1500" spc="-11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templates</a:t>
            </a:r>
            <a:endParaRPr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4" dirty="0">
                <a:latin typeface="Arial"/>
                <a:cs typeface="Arial"/>
              </a:rPr>
              <a:t>sample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357188" lvl="1" indent="-92869">
              <a:spcBef>
                <a:spcPts val="375"/>
              </a:spcBef>
              <a:buChar char="•"/>
              <a:tabLst>
                <a:tab pos="357188" algn="l"/>
              </a:tabLst>
            </a:pPr>
            <a:r>
              <a:rPr sz="1400" dirty="0">
                <a:latin typeface="Arial"/>
                <a:cs typeface="Arial"/>
              </a:rPr>
              <a:t>The </a:t>
            </a:r>
            <a:r>
              <a:rPr sz="1400" spc="-4" dirty="0">
                <a:latin typeface="Arial"/>
                <a:cs typeface="Arial"/>
              </a:rPr>
              <a:t>associated runtime</a:t>
            </a:r>
            <a:r>
              <a:rPr sz="1400" spc="-19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environment</a:t>
            </a:r>
            <a:endParaRPr sz="1400" dirty="0">
              <a:latin typeface="Arial"/>
              <a:cs typeface="Arial"/>
            </a:endParaRPr>
          </a:p>
          <a:p>
            <a:pPr marL="357188" lvl="1" indent="-92869">
              <a:spcBef>
                <a:spcPts val="349"/>
              </a:spcBef>
              <a:buChar char="•"/>
              <a:tabLst>
                <a:tab pos="357188" algn="l"/>
              </a:tabLst>
            </a:pPr>
            <a:r>
              <a:rPr sz="1400" dirty="0">
                <a:latin typeface="Arial"/>
                <a:cs typeface="Arial"/>
              </a:rPr>
              <a:t>Any </a:t>
            </a:r>
            <a:r>
              <a:rPr sz="1400" spc="-4" dirty="0">
                <a:latin typeface="Arial"/>
                <a:cs typeface="Arial"/>
              </a:rPr>
              <a:t>predefined services to accomplish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4" dirty="0">
                <a:latin typeface="Arial"/>
                <a:cs typeface="Arial"/>
              </a:rPr>
              <a:t>specific</a:t>
            </a:r>
            <a:r>
              <a:rPr sz="1400" spc="-19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task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3115" y="3105150"/>
            <a:ext cx="5017769" cy="1651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211473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749713"/>
            <a:ext cx="18002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375" y="1631937"/>
            <a:ext cx="4939188" cy="618439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178594" indent="-169069">
              <a:spcBef>
                <a:spcPts val="623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dirty="0">
                <a:latin typeface="Arial"/>
                <a:cs typeface="Arial"/>
              </a:rPr>
              <a:t>Cloud </a:t>
            </a:r>
            <a:r>
              <a:rPr sz="1500" spc="-4" dirty="0">
                <a:latin typeface="Arial"/>
                <a:cs typeface="Arial"/>
              </a:rPr>
              <a:t>extension that provides ready-for-use</a:t>
            </a:r>
            <a:r>
              <a:rPr sz="1500" spc="23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functionality</a:t>
            </a:r>
            <a:endParaRPr sz="1500" dirty="0">
              <a:latin typeface="Arial"/>
              <a:cs typeface="Arial"/>
            </a:endParaRPr>
          </a:p>
          <a:p>
            <a:pPr marL="178594" indent="-169069">
              <a:spcBef>
                <a:spcPts val="55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dirty="0">
                <a:latin typeface="Arial"/>
                <a:cs typeface="Arial"/>
              </a:rPr>
              <a:t>Can add single or </a:t>
            </a:r>
            <a:r>
              <a:rPr sz="1500" spc="-4" dirty="0">
                <a:latin typeface="Arial"/>
                <a:cs typeface="Arial"/>
              </a:rPr>
              <a:t>multiple services to </a:t>
            </a:r>
            <a:r>
              <a:rPr sz="1500" dirty="0">
                <a:latin typeface="Arial"/>
                <a:cs typeface="Arial"/>
              </a:rPr>
              <a:t>any</a:t>
            </a:r>
            <a:r>
              <a:rPr sz="1500" spc="-26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application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3775" y="2952064"/>
            <a:ext cx="826294" cy="825547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78594" indent="-169069">
              <a:spcBef>
                <a:spcPts val="578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Storage</a:t>
            </a:r>
            <a:endParaRPr sz="1350" dirty="0">
              <a:latin typeface="Arial"/>
              <a:cs typeface="Arial"/>
            </a:endParaRPr>
          </a:p>
          <a:p>
            <a:pPr marL="178594" indent="-169069">
              <a:spcBef>
                <a:spcPts val="506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Security</a:t>
            </a:r>
            <a:endParaRPr sz="1350" dirty="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dirty="0">
                <a:latin typeface="Arial"/>
                <a:cs typeface="Arial"/>
              </a:rPr>
              <a:t>D</a:t>
            </a:r>
            <a:r>
              <a:rPr sz="1350" i="1" spc="-4" dirty="0">
                <a:latin typeface="Arial"/>
                <a:cs typeface="Arial"/>
              </a:rPr>
              <a:t>e</a:t>
            </a:r>
            <a:r>
              <a:rPr sz="1350" i="1" dirty="0">
                <a:latin typeface="Arial"/>
                <a:cs typeface="Arial"/>
              </a:rPr>
              <a:t>v</a:t>
            </a:r>
            <a:r>
              <a:rPr sz="1350" i="1" spc="-4" dirty="0">
                <a:latin typeface="Arial"/>
                <a:cs typeface="Arial"/>
              </a:rPr>
              <a:t>OP</a:t>
            </a:r>
            <a:r>
              <a:rPr sz="1350" i="1" dirty="0">
                <a:latin typeface="Arial"/>
                <a:cs typeface="Arial"/>
              </a:rPr>
              <a:t>s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3775" y="3819525"/>
            <a:ext cx="17316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indent="-169069">
              <a:spcBef>
                <a:spcPts val="75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Application</a:t>
            </a:r>
            <a:r>
              <a:rPr sz="1350" i="1" spc="-34" dirty="0">
                <a:latin typeface="Arial"/>
                <a:cs typeface="Arial"/>
              </a:rPr>
              <a:t> </a:t>
            </a:r>
            <a:r>
              <a:rPr sz="1350" i="1" spc="-4" dirty="0">
                <a:latin typeface="Arial"/>
                <a:cs typeface="Arial"/>
              </a:rPr>
              <a:t>Services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33775" y="4086224"/>
            <a:ext cx="86487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indent="-169069">
              <a:spcBef>
                <a:spcPts val="75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Integ</a:t>
            </a:r>
            <a:r>
              <a:rPr sz="1350" i="1" dirty="0">
                <a:latin typeface="Arial"/>
                <a:cs typeface="Arial"/>
              </a:rPr>
              <a:t>r</a:t>
            </a:r>
            <a:r>
              <a:rPr sz="1350" i="1" spc="-4" dirty="0">
                <a:latin typeface="Arial"/>
                <a:cs typeface="Arial"/>
              </a:rPr>
              <a:t>ate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6376" y="2650322"/>
            <a:ext cx="1581626" cy="16767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4">
              <a:spcBef>
                <a:spcPts val="75"/>
              </a:spcBef>
            </a:pPr>
            <a:r>
              <a:rPr sz="1500" spc="-4" dirty="0">
                <a:latin typeface="Arial"/>
                <a:cs typeface="Arial"/>
              </a:rPr>
              <a:t>Services</a:t>
            </a:r>
            <a:r>
              <a:rPr sz="1500" spc="-23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Catalog:</a:t>
            </a:r>
            <a:endParaRPr sz="1500" dirty="0">
              <a:latin typeface="Arial"/>
              <a:cs typeface="Arial"/>
            </a:endParaRPr>
          </a:p>
          <a:p>
            <a:pPr marL="178594" indent="-169069">
              <a:spcBef>
                <a:spcPts val="10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Data </a:t>
            </a:r>
            <a:r>
              <a:rPr sz="1350" i="1" dirty="0">
                <a:latin typeface="Arial"/>
                <a:cs typeface="Arial"/>
              </a:rPr>
              <a:t>&amp;</a:t>
            </a:r>
            <a:r>
              <a:rPr sz="1350" i="1" spc="-26" dirty="0">
                <a:latin typeface="Arial"/>
                <a:cs typeface="Arial"/>
              </a:rPr>
              <a:t> </a:t>
            </a:r>
            <a:r>
              <a:rPr sz="1350" i="1" spc="-4" dirty="0">
                <a:latin typeface="Arial"/>
                <a:cs typeface="Arial"/>
              </a:rPr>
              <a:t>Analytics</a:t>
            </a:r>
            <a:endParaRPr sz="1350" dirty="0">
              <a:latin typeface="Arial"/>
              <a:cs typeface="Arial"/>
            </a:endParaRPr>
          </a:p>
          <a:p>
            <a:pPr marL="178594" indent="-169069">
              <a:spcBef>
                <a:spcPts val="506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Watson</a:t>
            </a:r>
            <a:endParaRPr sz="1350" dirty="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Internet of</a:t>
            </a:r>
            <a:r>
              <a:rPr sz="1350" i="1" spc="-41" dirty="0">
                <a:latin typeface="Arial"/>
                <a:cs typeface="Arial"/>
              </a:rPr>
              <a:t> </a:t>
            </a:r>
            <a:r>
              <a:rPr sz="1350" i="1" spc="-4" dirty="0">
                <a:latin typeface="Arial"/>
                <a:cs typeface="Arial"/>
              </a:rPr>
              <a:t>Things</a:t>
            </a:r>
            <a:endParaRPr sz="1350" dirty="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APIs</a:t>
            </a:r>
            <a:endParaRPr sz="1350" dirty="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 dirty="0">
                <a:latin typeface="Arial"/>
                <a:cs typeface="Arial"/>
              </a:rPr>
              <a:t>Network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8299" y="2519706"/>
            <a:ext cx="2400299" cy="824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9" name="object 9"/>
          <p:cNvSpPr/>
          <p:nvPr/>
        </p:nvSpPr>
        <p:spPr>
          <a:xfrm>
            <a:off x="5134728" y="2516143"/>
            <a:ext cx="2407444" cy="832009"/>
          </a:xfrm>
          <a:custGeom>
            <a:avLst/>
            <a:gdLst/>
            <a:ahLst/>
            <a:cxnLst/>
            <a:rect l="l" t="t" r="r" b="b"/>
            <a:pathLst>
              <a:path w="3209925" h="1109345">
                <a:moveTo>
                  <a:pt x="0" y="0"/>
                </a:moveTo>
                <a:lnTo>
                  <a:pt x="3209921" y="0"/>
                </a:lnTo>
                <a:lnTo>
                  <a:pt x="3209921" y="1108900"/>
                </a:lnTo>
                <a:lnTo>
                  <a:pt x="0" y="1108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0" name="object 10"/>
          <p:cNvSpPr/>
          <p:nvPr/>
        </p:nvSpPr>
        <p:spPr>
          <a:xfrm>
            <a:off x="5367271" y="3028947"/>
            <a:ext cx="2400299" cy="756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1" name="object 11"/>
          <p:cNvSpPr/>
          <p:nvPr/>
        </p:nvSpPr>
        <p:spPr>
          <a:xfrm>
            <a:off x="5363699" y="3025378"/>
            <a:ext cx="2407444" cy="763905"/>
          </a:xfrm>
          <a:custGeom>
            <a:avLst/>
            <a:gdLst/>
            <a:ahLst/>
            <a:cxnLst/>
            <a:rect l="l" t="t" r="r" b="b"/>
            <a:pathLst>
              <a:path w="3209925" h="1018539">
                <a:moveTo>
                  <a:pt x="0" y="0"/>
                </a:moveTo>
                <a:lnTo>
                  <a:pt x="3209921" y="0"/>
                </a:lnTo>
                <a:lnTo>
                  <a:pt x="3209921" y="1018520"/>
                </a:lnTo>
                <a:lnTo>
                  <a:pt x="0" y="10185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2" name="object 12"/>
          <p:cNvSpPr/>
          <p:nvPr/>
        </p:nvSpPr>
        <p:spPr>
          <a:xfrm>
            <a:off x="5576211" y="3521867"/>
            <a:ext cx="2400300" cy="728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3" name="object 13"/>
          <p:cNvSpPr/>
          <p:nvPr/>
        </p:nvSpPr>
        <p:spPr>
          <a:xfrm>
            <a:off x="5572640" y="3518297"/>
            <a:ext cx="2407444" cy="735806"/>
          </a:xfrm>
          <a:custGeom>
            <a:avLst/>
            <a:gdLst/>
            <a:ahLst/>
            <a:cxnLst/>
            <a:rect l="l" t="t" r="r" b="b"/>
            <a:pathLst>
              <a:path w="3209925" h="981075">
                <a:moveTo>
                  <a:pt x="0" y="0"/>
                </a:moveTo>
                <a:lnTo>
                  <a:pt x="3209921" y="0"/>
                </a:lnTo>
                <a:lnTo>
                  <a:pt x="320992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423441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4" y="749713"/>
            <a:ext cx="21050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Resilience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428750"/>
            <a:ext cx="7543800" cy="1362712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178594" marR="3810" indent="-169069">
              <a:lnSpc>
                <a:spcPct val="110400"/>
              </a:lnSpc>
              <a:spcBef>
                <a:spcPts val="86"/>
              </a:spcBef>
              <a:buChar char="•"/>
              <a:tabLst>
                <a:tab pos="178118" algn="l"/>
                <a:tab pos="178594" algn="l"/>
              </a:tabLst>
            </a:pPr>
            <a:r>
              <a:rPr lang="en-US" sz="1500" spc="-4" dirty="0">
                <a:latin typeface="Arial"/>
                <a:cs typeface="Arial"/>
              </a:rPr>
              <a:t>IBM Cloud </a:t>
            </a:r>
            <a:r>
              <a:rPr sz="1500" dirty="0">
                <a:latin typeface="Arial"/>
                <a:cs typeface="Arial"/>
              </a:rPr>
              <a:t>is designed </a:t>
            </a:r>
            <a:r>
              <a:rPr sz="1500" spc="-4" dirty="0">
                <a:latin typeface="Arial"/>
                <a:cs typeface="Arial"/>
              </a:rPr>
              <a:t>to </a:t>
            </a:r>
            <a:r>
              <a:rPr sz="1500" dirty="0">
                <a:latin typeface="Arial"/>
                <a:cs typeface="Arial"/>
              </a:rPr>
              <a:t>host scalable </a:t>
            </a:r>
            <a:r>
              <a:rPr sz="1500" spc="-4" dirty="0">
                <a:latin typeface="Arial"/>
                <a:cs typeface="Arial"/>
              </a:rPr>
              <a:t>resilient </a:t>
            </a:r>
            <a:r>
              <a:rPr sz="1500" dirty="0">
                <a:latin typeface="Arial"/>
                <a:cs typeface="Arial"/>
              </a:rPr>
              <a:t>apps and </a:t>
            </a:r>
            <a:r>
              <a:rPr sz="1500" spc="-4" dirty="0">
                <a:latin typeface="Arial"/>
                <a:cs typeface="Arial"/>
              </a:rPr>
              <a:t>application  artifacts that </a:t>
            </a:r>
            <a:r>
              <a:rPr sz="1500" dirty="0">
                <a:latin typeface="Arial"/>
                <a:cs typeface="Arial"/>
              </a:rPr>
              <a:t>scale </a:t>
            </a:r>
            <a:r>
              <a:rPr sz="1500" spc="-4" dirty="0">
                <a:latin typeface="Arial"/>
                <a:cs typeface="Arial"/>
              </a:rPr>
              <a:t>to meet </a:t>
            </a:r>
            <a:r>
              <a:rPr sz="1500" dirty="0">
                <a:latin typeface="Arial"/>
                <a:cs typeface="Arial"/>
              </a:rPr>
              <a:t>your needs, </a:t>
            </a:r>
            <a:r>
              <a:rPr sz="1500" spc="-4" dirty="0">
                <a:latin typeface="Arial"/>
                <a:cs typeface="Arial"/>
              </a:rPr>
              <a:t>remain </a:t>
            </a:r>
            <a:r>
              <a:rPr sz="1500" dirty="0">
                <a:latin typeface="Arial"/>
                <a:cs typeface="Arial"/>
              </a:rPr>
              <a:t>highly available, and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be  quick </a:t>
            </a:r>
            <a:r>
              <a:rPr sz="1500" spc="-4" dirty="0">
                <a:latin typeface="Arial"/>
                <a:cs typeface="Arial"/>
              </a:rPr>
              <a:t>to recover from</a:t>
            </a:r>
            <a:r>
              <a:rPr sz="1500" spc="-26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problems</a:t>
            </a:r>
            <a:endParaRPr sz="1500" dirty="0">
              <a:latin typeface="Arial"/>
              <a:cs typeface="Arial"/>
            </a:endParaRPr>
          </a:p>
          <a:p>
            <a:pPr marL="178594" indent="-169069">
              <a:spcBef>
                <a:spcPts val="525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dirty="0">
                <a:latin typeface="Arial"/>
                <a:cs typeface="Arial"/>
              </a:rPr>
              <a:t>You can have one or </a:t>
            </a:r>
            <a:r>
              <a:rPr sz="1500" spc="-4" dirty="0">
                <a:latin typeface="Arial"/>
                <a:cs typeface="Arial"/>
              </a:rPr>
              <a:t>more instances running for </a:t>
            </a:r>
            <a:r>
              <a:rPr sz="1500" dirty="0">
                <a:latin typeface="Arial"/>
                <a:cs typeface="Arial"/>
              </a:rPr>
              <a:t>your</a:t>
            </a:r>
            <a:r>
              <a:rPr sz="1500" spc="-6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app</a:t>
            </a:r>
          </a:p>
          <a:p>
            <a:pPr marL="357188" lvl="1" indent="-92869">
              <a:spcBef>
                <a:spcPts val="525"/>
              </a:spcBef>
              <a:buChar char="•"/>
              <a:tabLst>
                <a:tab pos="357188" algn="l"/>
              </a:tabLst>
            </a:pPr>
            <a:r>
              <a:rPr sz="1500" dirty="0">
                <a:latin typeface="Arial"/>
                <a:cs typeface="Arial"/>
              </a:rPr>
              <a:t>App uploaded only once, deployed </a:t>
            </a:r>
            <a:r>
              <a:rPr sz="1500" spc="-4" dirty="0">
                <a:latin typeface="Arial"/>
                <a:cs typeface="Arial"/>
              </a:rPr>
              <a:t>across multiple virtual</a:t>
            </a:r>
            <a:r>
              <a:rPr sz="1500" spc="-38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servers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4522078"/>
            <a:ext cx="613219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indent="-169069">
              <a:spcBef>
                <a:spcPts val="75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500" i="1" dirty="0">
                <a:latin typeface="Arial"/>
                <a:cs typeface="Arial"/>
              </a:rPr>
              <a:t>Best </a:t>
            </a:r>
            <a:r>
              <a:rPr sz="1500" i="1" spc="-4" dirty="0">
                <a:latin typeface="Arial"/>
                <a:cs typeface="Arial"/>
              </a:rPr>
              <a:t>practice: </a:t>
            </a:r>
            <a:r>
              <a:rPr sz="1500" dirty="0">
                <a:latin typeface="Arial"/>
                <a:cs typeface="Arial"/>
              </a:rPr>
              <a:t>use at least </a:t>
            </a:r>
            <a:r>
              <a:rPr sz="1500" spc="-4" dirty="0">
                <a:latin typeface="Arial"/>
                <a:cs typeface="Arial"/>
              </a:rPr>
              <a:t>three instances for </a:t>
            </a:r>
            <a:r>
              <a:rPr sz="1500" dirty="0">
                <a:latin typeface="Arial"/>
                <a:cs typeface="Arial"/>
              </a:rPr>
              <a:t>app </a:t>
            </a:r>
            <a:r>
              <a:rPr sz="1500" spc="-4" dirty="0">
                <a:latin typeface="Arial"/>
                <a:cs typeface="Arial"/>
              </a:rPr>
              <a:t>to ensure</a:t>
            </a:r>
            <a:r>
              <a:rPr sz="1500" spc="-11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availability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09928"/>
            <a:ext cx="4495800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288639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6" y="590550"/>
            <a:ext cx="340042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Auto-Scaling 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375" y="1428750"/>
            <a:ext cx="5641657" cy="10991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marR="3810" indent="-169069">
              <a:lnSpc>
                <a:spcPct val="111100"/>
              </a:lnSpc>
              <a:spcBef>
                <a:spcPts val="75"/>
              </a:spcBef>
              <a:buChar char="•"/>
              <a:tabLst>
                <a:tab pos="178118" algn="l"/>
                <a:tab pos="178594" algn="l"/>
              </a:tabLst>
            </a:pPr>
            <a:r>
              <a:rPr lang="en-US" sz="1500" spc="-4" dirty="0">
                <a:latin typeface="Arial"/>
                <a:cs typeface="Arial"/>
              </a:rPr>
              <a:t>IBM Cloud </a:t>
            </a:r>
            <a:r>
              <a:rPr sz="1500" dirty="0">
                <a:latin typeface="Arial"/>
                <a:cs typeface="Arial"/>
              </a:rPr>
              <a:t>allows you </a:t>
            </a:r>
            <a:r>
              <a:rPr sz="1500" spc="-4" dirty="0">
                <a:latin typeface="Arial"/>
                <a:cs typeface="Arial"/>
              </a:rPr>
              <a:t>to automatically manage application capacity</a:t>
            </a:r>
            <a:r>
              <a:rPr lang="en-US" sz="1500" spc="-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using </a:t>
            </a:r>
            <a:r>
              <a:rPr sz="1500" spc="-4" dirty="0">
                <a:latin typeface="Arial"/>
                <a:cs typeface="Arial"/>
              </a:rPr>
              <a:t>the DevOps Auto-Scaling</a:t>
            </a:r>
            <a:r>
              <a:rPr sz="1500" spc="-23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service</a:t>
            </a:r>
            <a:endParaRPr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500" dirty="0">
                <a:latin typeface="Arial"/>
                <a:cs typeface="Arial"/>
              </a:rPr>
              <a:t>Can be added </a:t>
            </a:r>
            <a:r>
              <a:rPr sz="1500" spc="-4" dirty="0">
                <a:latin typeface="Arial"/>
                <a:cs typeface="Arial"/>
              </a:rPr>
              <a:t>to </a:t>
            </a:r>
            <a:r>
              <a:rPr sz="1500" dirty="0">
                <a:latin typeface="Arial"/>
                <a:cs typeface="Arial"/>
              </a:rPr>
              <a:t>any deployed </a:t>
            </a:r>
            <a:r>
              <a:rPr sz="1500" spc="-4" dirty="0">
                <a:latin typeface="Arial"/>
                <a:cs typeface="Arial"/>
              </a:rPr>
              <a:t>application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9" dirty="0">
                <a:latin typeface="Arial"/>
                <a:cs typeface="Arial"/>
              </a:rPr>
              <a:t> </a:t>
            </a:r>
            <a:r>
              <a:rPr lang="en-US" sz="1500" spc="-4" dirty="0">
                <a:latin typeface="Arial"/>
                <a:cs typeface="Arial"/>
              </a:rPr>
              <a:t>IBM Cloud</a:t>
            </a:r>
            <a:endParaRPr sz="1500" dirty="0">
              <a:latin typeface="Arial"/>
              <a:cs typeface="Arial"/>
            </a:endParaRPr>
          </a:p>
          <a:p>
            <a:pPr marL="357188" lvl="1" indent="-92869">
              <a:spcBef>
                <a:spcPts val="375"/>
              </a:spcBef>
              <a:buChar char="•"/>
              <a:tabLst>
                <a:tab pos="357188" algn="l"/>
              </a:tabLst>
            </a:pPr>
            <a:r>
              <a:rPr sz="1500" spc="-4" dirty="0">
                <a:latin typeface="Arial"/>
                <a:cs typeface="Arial"/>
              </a:rPr>
              <a:t>Automatically increases </a:t>
            </a:r>
            <a:r>
              <a:rPr sz="1500" dirty="0">
                <a:latin typeface="Arial"/>
                <a:cs typeface="Arial"/>
              </a:rPr>
              <a:t>or </a:t>
            </a:r>
            <a:r>
              <a:rPr sz="1500" spc="-4" dirty="0">
                <a:latin typeface="Arial"/>
                <a:cs typeface="Arial"/>
              </a:rPr>
              <a:t>decreases compute</a:t>
            </a:r>
            <a:r>
              <a:rPr sz="1500" spc="-8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capacity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6376" y="3714709"/>
            <a:ext cx="5660231" cy="8170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marR="3810" indent="-169069">
              <a:lnSpc>
                <a:spcPct val="111100"/>
              </a:lnSpc>
              <a:spcBef>
                <a:spcPts val="75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 dirty="0">
                <a:latin typeface="Arial"/>
                <a:cs typeface="Arial"/>
              </a:rPr>
              <a:t>Create </a:t>
            </a:r>
            <a:r>
              <a:rPr sz="1500" dirty="0">
                <a:latin typeface="Arial"/>
                <a:cs typeface="Arial"/>
              </a:rPr>
              <a:t>policies </a:t>
            </a:r>
            <a:r>
              <a:rPr sz="1500" spc="-4" dirty="0">
                <a:latin typeface="Arial"/>
                <a:cs typeface="Arial"/>
              </a:rPr>
              <a:t>to specify conditions that trigger </a:t>
            </a:r>
            <a:r>
              <a:rPr sz="1500" dirty="0">
                <a:latin typeface="Arial"/>
                <a:cs typeface="Arial"/>
              </a:rPr>
              <a:t>scaling </a:t>
            </a:r>
            <a:r>
              <a:rPr sz="1500" spc="-4" dirty="0">
                <a:latin typeface="Arial"/>
                <a:cs typeface="Arial"/>
              </a:rPr>
              <a:t>activities,  </a:t>
            </a:r>
            <a:r>
              <a:rPr sz="1500" dirty="0">
                <a:latin typeface="Arial"/>
                <a:cs typeface="Arial"/>
              </a:rPr>
              <a:t>such as changes </a:t>
            </a:r>
            <a:r>
              <a:rPr sz="1500" spc="-4" dirty="0">
                <a:latin typeface="Arial"/>
                <a:cs typeface="Arial"/>
              </a:rPr>
              <a:t>to the</a:t>
            </a:r>
            <a:r>
              <a:rPr sz="1500" spc="-38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application’s:</a:t>
            </a:r>
            <a:endParaRPr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Font typeface="Arial"/>
              <a:buChar char="•"/>
              <a:tabLst>
                <a:tab pos="357188" algn="l"/>
              </a:tabLst>
            </a:pPr>
            <a:r>
              <a:rPr sz="1500" i="1" dirty="0">
                <a:latin typeface="Arial"/>
                <a:cs typeface="Arial"/>
              </a:rPr>
              <a:t>Heap, </a:t>
            </a:r>
            <a:r>
              <a:rPr sz="1500" i="1" spc="-4" dirty="0">
                <a:latin typeface="Arial"/>
                <a:cs typeface="Arial"/>
              </a:rPr>
              <a:t>Memory, </a:t>
            </a:r>
            <a:r>
              <a:rPr sz="1500" i="1" dirty="0">
                <a:latin typeface="Arial"/>
                <a:cs typeface="Arial"/>
              </a:rPr>
              <a:t>Response </a:t>
            </a:r>
            <a:r>
              <a:rPr sz="1500" i="1" spc="-4" dirty="0">
                <a:latin typeface="Arial"/>
                <a:cs typeface="Arial"/>
              </a:rPr>
              <a:t>Time, Throughput,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spc="-4" dirty="0">
                <a:latin typeface="Arial"/>
                <a:cs typeface="Arial"/>
              </a:rPr>
              <a:t>etc.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0375" y="2667029"/>
            <a:ext cx="2914650" cy="98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81181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3014" y="2416882"/>
            <a:ext cx="620613" cy="39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595569" y="2678912"/>
            <a:ext cx="571500" cy="571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2865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How </a:t>
            </a:r>
            <a:r>
              <a:rPr spc="-45" dirty="0"/>
              <a:t>will </a:t>
            </a:r>
            <a:r>
              <a:rPr spc="-114" dirty="0"/>
              <a:t>you </a:t>
            </a:r>
            <a:r>
              <a:rPr spc="-75" dirty="0"/>
              <a:t>use</a:t>
            </a:r>
            <a:r>
              <a:rPr spc="-340" dirty="0"/>
              <a:t> </a:t>
            </a:r>
            <a:r>
              <a:rPr spc="-95" dirty="0"/>
              <a:t>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5096" y="1099566"/>
            <a:ext cx="4041140" cy="359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  <a:tab pos="247015" algn="l"/>
              </a:tabLst>
            </a:pPr>
            <a:r>
              <a:rPr sz="1600" spc="25" dirty="0">
                <a:latin typeface="Arial" charset="0"/>
                <a:ea typeface="Arial" charset="0"/>
                <a:cs typeface="Arial" charset="0"/>
              </a:rPr>
              <a:t>Extend </a:t>
            </a:r>
            <a:r>
              <a:rPr sz="1600" spc="15" dirty="0">
                <a:latin typeface="Arial" charset="0"/>
                <a:ea typeface="Arial" charset="0"/>
                <a:cs typeface="Arial" charset="0"/>
              </a:rPr>
              <a:t>existing</a:t>
            </a:r>
            <a:r>
              <a:rPr sz="1600" spc="-28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applications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8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30" dirty="0">
                <a:latin typeface="Arial" charset="0"/>
                <a:ea typeface="Arial" charset="0"/>
                <a:cs typeface="Arial" charset="0"/>
              </a:rPr>
              <a:t>Add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user</a:t>
            </a:r>
            <a:r>
              <a:rPr sz="1200" spc="-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experience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such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mobile,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social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532765" marR="5080" lvl="1" indent="-200025">
              <a:lnSpc>
                <a:spcPts val="1300"/>
              </a:lnSpc>
              <a:spcBef>
                <a:spcPts val="1185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30" dirty="0">
                <a:latin typeface="Arial" charset="0"/>
                <a:ea typeface="Arial" charset="0"/>
                <a:cs typeface="Arial" charset="0"/>
              </a:rPr>
              <a:t>Add</a:t>
            </a:r>
            <a:r>
              <a:rPr sz="1200" spc="-7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new</a:t>
            </a:r>
            <a:r>
              <a:rPr sz="1200" spc="-7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capabilities</a:t>
            </a:r>
            <a:r>
              <a:rPr sz="1200" spc="-7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0" dirty="0">
                <a:latin typeface="Arial" charset="0"/>
                <a:ea typeface="Arial" charset="0"/>
                <a:cs typeface="Arial" charset="0"/>
              </a:rPr>
              <a:t>integrating</a:t>
            </a:r>
            <a:r>
              <a:rPr sz="1200" spc="-7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 dirty="0">
                <a:latin typeface="Arial" charset="0"/>
                <a:ea typeface="Arial" charset="0"/>
                <a:cs typeface="Arial" charset="0"/>
              </a:rPr>
              <a:t>other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00" spc="-7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 dirty="0"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1200" spc="40" dirty="0">
                <a:latin typeface="Arial" charset="0"/>
                <a:ea typeface="Arial" charset="0"/>
                <a:cs typeface="Arial" charset="0"/>
              </a:rPr>
              <a:t>APIs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4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dirty="0">
                <a:latin typeface="Arial" charset="0"/>
                <a:ea typeface="Arial" charset="0"/>
                <a:cs typeface="Arial" charset="0"/>
              </a:rPr>
              <a:t>Do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35" dirty="0">
                <a:latin typeface="Arial" charset="0"/>
                <a:ea typeface="Arial" charset="0"/>
                <a:cs typeface="Arial" charset="0"/>
              </a:rPr>
              <a:t>rapid</a:t>
            </a:r>
            <a:r>
              <a:rPr sz="1200" b="1" spc="-7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experimentation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sz="1200" spc="-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new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capabilities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247015" indent="-234315">
              <a:lnSpc>
                <a:spcPct val="100000"/>
              </a:lnSpc>
              <a:spcBef>
                <a:spcPts val="995"/>
              </a:spcBef>
              <a:buFont typeface="Arial"/>
              <a:buChar char="•"/>
              <a:tabLst>
                <a:tab pos="246379" algn="l"/>
                <a:tab pos="247015" algn="l"/>
              </a:tabLst>
            </a:pPr>
            <a:r>
              <a:rPr sz="1600" spc="35" dirty="0">
                <a:latin typeface="Arial" charset="0"/>
                <a:ea typeface="Arial" charset="0"/>
                <a:cs typeface="Arial" charset="0"/>
              </a:rPr>
              <a:t>API-enable</a:t>
            </a:r>
            <a:r>
              <a:rPr sz="1600" spc="-13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applications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8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25" dirty="0">
                <a:latin typeface="Arial" charset="0"/>
                <a:ea typeface="Arial" charset="0"/>
                <a:cs typeface="Arial" charset="0"/>
              </a:rPr>
              <a:t>Scalable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40" dirty="0">
                <a:latin typeface="Arial" charset="0"/>
                <a:ea typeface="Arial" charset="0"/>
                <a:cs typeface="Arial" charset="0"/>
              </a:rPr>
              <a:t>API</a:t>
            </a:r>
            <a:r>
              <a:rPr sz="1200" spc="-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 dirty="0">
                <a:latin typeface="Arial" charset="0"/>
                <a:ea typeface="Arial" charset="0"/>
                <a:cs typeface="Arial" charset="0"/>
              </a:rPr>
              <a:t>layer</a:t>
            </a:r>
            <a:r>
              <a:rPr sz="1200" spc="-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 dirty="0">
                <a:latin typeface="Arial" charset="0"/>
                <a:ea typeface="Arial" charset="0"/>
                <a:cs typeface="Arial" charset="0"/>
              </a:rPr>
              <a:t>on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top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 dirty="0">
                <a:latin typeface="Arial" charset="0"/>
                <a:ea typeface="Arial" charset="0"/>
                <a:cs typeface="Arial" charset="0"/>
              </a:rPr>
              <a:t>existing</a:t>
            </a:r>
            <a:r>
              <a:rPr sz="1200" spc="-8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services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532765" marR="260350" lvl="1" indent="-200025">
              <a:lnSpc>
                <a:spcPts val="1300"/>
              </a:lnSpc>
              <a:spcBef>
                <a:spcPts val="122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25" dirty="0">
                <a:latin typeface="Arial" charset="0"/>
                <a:ea typeface="Arial" charset="0"/>
                <a:cs typeface="Arial" charset="0"/>
              </a:rPr>
              <a:t>Simplify</a:t>
            </a:r>
            <a:r>
              <a:rPr sz="1200" spc="-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how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composite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 dirty="0">
                <a:latin typeface="Arial" charset="0"/>
                <a:ea typeface="Arial" charset="0"/>
                <a:cs typeface="Arial" charset="0"/>
              </a:rPr>
              <a:t>service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capabilities</a:t>
            </a:r>
            <a:r>
              <a:rPr sz="1200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 dirty="0">
                <a:latin typeface="Arial" charset="0"/>
                <a:ea typeface="Arial" charset="0"/>
                <a:cs typeface="Arial" charset="0"/>
              </a:rPr>
              <a:t>are  </a:t>
            </a:r>
            <a:r>
              <a:rPr sz="1200" spc="25" dirty="0">
                <a:latin typeface="Arial" charset="0"/>
                <a:ea typeface="Arial" charset="0"/>
                <a:cs typeface="Arial" charset="0"/>
              </a:rPr>
              <a:t>exposed </a:t>
            </a:r>
            <a:r>
              <a:rPr sz="1200" spc="0" dirty="0">
                <a:latin typeface="Arial" charset="0"/>
                <a:ea typeface="Arial" charset="0"/>
                <a:cs typeface="Arial" charset="0"/>
              </a:rPr>
              <a:t>through</a:t>
            </a:r>
            <a:r>
              <a:rPr sz="1200" spc="-1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40" dirty="0">
                <a:latin typeface="Arial" charset="0"/>
                <a:ea typeface="Arial" charset="0"/>
                <a:cs typeface="Arial" charset="0"/>
              </a:rPr>
              <a:t>APIs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247015" indent="-23431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46379" algn="l"/>
                <a:tab pos="247015" algn="l"/>
              </a:tabLst>
            </a:pPr>
            <a:r>
              <a:rPr sz="1600" spc="35" dirty="0">
                <a:latin typeface="Arial" charset="0"/>
                <a:ea typeface="Arial" charset="0"/>
                <a:cs typeface="Arial" charset="0"/>
              </a:rPr>
              <a:t>New</a:t>
            </a:r>
            <a:r>
              <a:rPr sz="1600" spc="-13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 dirty="0">
                <a:latin typeface="Arial" charset="0"/>
                <a:ea typeface="Arial" charset="0"/>
                <a:cs typeface="Arial" charset="0"/>
              </a:rPr>
              <a:t>applications</a:t>
            </a: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5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25" dirty="0">
                <a:latin typeface="Arial" charset="0"/>
                <a:ea typeface="Arial" charset="0"/>
                <a:cs typeface="Arial" charset="0"/>
              </a:rPr>
              <a:t>Systems </a:t>
            </a:r>
            <a:r>
              <a:rPr sz="1200" spc="5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sz="1200" spc="-21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 dirty="0">
                <a:latin typeface="Arial" charset="0"/>
                <a:ea typeface="Arial" charset="0"/>
                <a:cs typeface="Arial" charset="0"/>
              </a:rPr>
              <a:t>Engagement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6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10" dirty="0">
                <a:latin typeface="Arial" charset="0"/>
                <a:ea typeface="Arial" charset="0"/>
                <a:cs typeface="Arial" charset="0"/>
              </a:rPr>
              <a:t>Internet </a:t>
            </a:r>
            <a:r>
              <a:rPr sz="1200" spc="5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sz="1200" spc="-19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0" dirty="0">
                <a:latin typeface="Arial" charset="0"/>
                <a:ea typeface="Arial" charset="0"/>
                <a:cs typeface="Arial" charset="0"/>
              </a:rPr>
              <a:t>Things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74738" y="890737"/>
            <a:ext cx="2064994" cy="1233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571070" y="3822704"/>
            <a:ext cx="1261532" cy="1274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639117" y="3880149"/>
            <a:ext cx="1098351" cy="1115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626417" y="3867448"/>
            <a:ext cx="1123950" cy="1141730"/>
          </a:xfrm>
          <a:custGeom>
            <a:avLst/>
            <a:gdLst/>
            <a:ahLst/>
            <a:cxnLst/>
            <a:rect l="l" t="t" r="r" b="b"/>
            <a:pathLst>
              <a:path w="1123950" h="1141729">
                <a:moveTo>
                  <a:pt x="0" y="0"/>
                </a:moveTo>
                <a:lnTo>
                  <a:pt x="1123750" y="0"/>
                </a:lnTo>
                <a:lnTo>
                  <a:pt x="1123750" y="1141330"/>
                </a:lnTo>
                <a:lnTo>
                  <a:pt x="0" y="114133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318622" y="4016685"/>
            <a:ext cx="1204390" cy="7216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532067" y="2662998"/>
            <a:ext cx="1579435" cy="539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059039" y="2444498"/>
            <a:ext cx="880690" cy="940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523014" y="2968562"/>
            <a:ext cx="295795" cy="379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970613" y="2968563"/>
            <a:ext cx="290215" cy="3691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283325" y="2894228"/>
            <a:ext cx="251916" cy="77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5154307" y="3411304"/>
            <a:ext cx="1446530" cy="363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5445" marR="5080" indent="-373380">
              <a:lnSpc>
                <a:spcPts val="1300"/>
              </a:lnSpc>
              <a:spcBef>
                <a:spcPts val="190"/>
              </a:spcBef>
            </a:pPr>
            <a:r>
              <a:rPr sz="1100" spc="25" dirty="0">
                <a:solidFill>
                  <a:srgbClr val="696773"/>
                </a:solidFill>
                <a:latin typeface="Arial"/>
                <a:cs typeface="Arial"/>
              </a:rPr>
              <a:t>Backend </a:t>
            </a:r>
            <a:r>
              <a:rPr sz="1100" spc="5" dirty="0">
                <a:solidFill>
                  <a:srgbClr val="696773"/>
                </a:solidFill>
                <a:latin typeface="Arial"/>
                <a:cs typeface="Arial"/>
              </a:rPr>
              <a:t>systems</a:t>
            </a:r>
            <a:r>
              <a:rPr sz="1100" spc="-95" dirty="0">
                <a:solidFill>
                  <a:srgbClr val="696773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696773"/>
                </a:solidFill>
                <a:latin typeface="Arial"/>
                <a:cs typeface="Arial"/>
              </a:rPr>
              <a:t>and  </a:t>
            </a:r>
            <a:r>
              <a:rPr sz="1100" spc="10" dirty="0">
                <a:solidFill>
                  <a:srgbClr val="696773"/>
                </a:solidFill>
                <a:latin typeface="Arial"/>
                <a:cs typeface="Arial"/>
              </a:rPr>
              <a:t>integration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7844" y="3257266"/>
            <a:ext cx="867410" cy="537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120"/>
              </a:spcBef>
            </a:pPr>
            <a:r>
              <a:rPr sz="1100" spc="-10" dirty="0">
                <a:solidFill>
                  <a:srgbClr val="696773"/>
                </a:solidFill>
                <a:latin typeface="Arial"/>
                <a:cs typeface="Arial"/>
              </a:rPr>
              <a:t>API </a:t>
            </a:r>
            <a:r>
              <a:rPr sz="1100" spc="5" dirty="0">
                <a:solidFill>
                  <a:srgbClr val="696773"/>
                </a:solidFill>
                <a:latin typeface="Arial"/>
                <a:cs typeface="Arial"/>
              </a:rPr>
              <a:t>creation  </a:t>
            </a:r>
            <a:r>
              <a:rPr sz="1100" spc="25" dirty="0">
                <a:solidFill>
                  <a:srgbClr val="696773"/>
                </a:solidFill>
                <a:latin typeface="Arial"/>
                <a:cs typeface="Arial"/>
              </a:rPr>
              <a:t>and   </a:t>
            </a:r>
            <a:r>
              <a:rPr sz="1100" spc="5" dirty="0">
                <a:solidFill>
                  <a:srgbClr val="696773"/>
                </a:solidFill>
                <a:latin typeface="Arial"/>
                <a:cs typeface="Arial"/>
              </a:rPr>
              <a:t>ma</a:t>
            </a:r>
            <a:r>
              <a:rPr sz="1100" spc="0" dirty="0">
                <a:solidFill>
                  <a:srgbClr val="696773"/>
                </a:solidFill>
                <a:latin typeface="Arial"/>
                <a:cs typeface="Arial"/>
              </a:rPr>
              <a:t>na</a:t>
            </a:r>
            <a:r>
              <a:rPr sz="1100" spc="70" dirty="0">
                <a:solidFill>
                  <a:srgbClr val="696773"/>
                </a:solidFill>
                <a:latin typeface="Arial"/>
                <a:cs typeface="Arial"/>
              </a:rPr>
              <a:t>g</a:t>
            </a:r>
            <a:r>
              <a:rPr sz="1100" spc="0" dirty="0">
                <a:solidFill>
                  <a:srgbClr val="696773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696773"/>
                </a:solidFill>
                <a:latin typeface="Arial"/>
                <a:cs typeface="Arial"/>
              </a:rPr>
              <a:t>me</a:t>
            </a:r>
            <a:r>
              <a:rPr sz="1100" spc="0" dirty="0">
                <a:solidFill>
                  <a:srgbClr val="696773"/>
                </a:solidFill>
                <a:latin typeface="Arial"/>
                <a:cs typeface="Arial"/>
              </a:rPr>
              <a:t>nt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24965" y="3411304"/>
            <a:ext cx="1216025" cy="363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91135" marR="5080" indent="-179070">
              <a:lnSpc>
                <a:spcPts val="1300"/>
              </a:lnSpc>
              <a:spcBef>
                <a:spcPts val="190"/>
              </a:spcBef>
            </a:pPr>
            <a:r>
              <a:rPr sz="1100" spc="10" dirty="0">
                <a:solidFill>
                  <a:srgbClr val="696773"/>
                </a:solidFill>
                <a:latin typeface="Arial"/>
                <a:cs typeface="Arial"/>
              </a:rPr>
              <a:t>New channels</a:t>
            </a:r>
            <a:r>
              <a:rPr sz="1100" spc="-80" dirty="0">
                <a:solidFill>
                  <a:srgbClr val="696773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696773"/>
                </a:solidFill>
                <a:latin typeface="Arial"/>
                <a:cs typeface="Arial"/>
              </a:rPr>
              <a:t>and  </a:t>
            </a:r>
            <a:r>
              <a:rPr sz="1100" spc="10" dirty="0">
                <a:solidFill>
                  <a:srgbClr val="696773"/>
                </a:solidFill>
                <a:latin typeface="Arial"/>
                <a:cs typeface="Arial"/>
              </a:rPr>
              <a:t>opportunities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50853" y="1033056"/>
            <a:ext cx="1481213" cy="939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568897" y="1407261"/>
            <a:ext cx="341566" cy="2117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568897" y="1407261"/>
            <a:ext cx="341630" cy="212090"/>
          </a:xfrm>
          <a:custGeom>
            <a:avLst/>
            <a:gdLst/>
            <a:ahLst/>
            <a:cxnLst/>
            <a:rect l="l" t="t" r="r" b="b"/>
            <a:pathLst>
              <a:path w="341629" h="212090">
                <a:moveTo>
                  <a:pt x="0" y="52950"/>
                </a:moveTo>
                <a:lnTo>
                  <a:pt x="235661" y="52950"/>
                </a:lnTo>
                <a:lnTo>
                  <a:pt x="235661" y="0"/>
                </a:lnTo>
                <a:lnTo>
                  <a:pt x="341561" y="105901"/>
                </a:lnTo>
                <a:lnTo>
                  <a:pt x="235661" y="211801"/>
                </a:lnTo>
                <a:lnTo>
                  <a:pt x="235661" y="158851"/>
                </a:lnTo>
                <a:lnTo>
                  <a:pt x="0" y="158851"/>
                </a:lnTo>
                <a:lnTo>
                  <a:pt x="0" y="52950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841070" y="3953933"/>
            <a:ext cx="1862670" cy="9355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26</a:t>
            </a:fld>
            <a:endParaRPr spc="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71554"/>
            <a:ext cx="8305799" cy="7559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10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Cloud Solution 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approach </a:t>
            </a:r>
            <a:r>
              <a:rPr lang="en-US" spc="10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– 12 app </a:t>
            </a:r>
            <a:r>
              <a:rPr lang="en-US" spc="-5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factor </a:t>
            </a:r>
            <a:r>
              <a:rPr lang="en-US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https://12factor.net/</a:t>
            </a:r>
            <a:endParaRPr spc="45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143" y="1332323"/>
            <a:ext cx="7796257" cy="36016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indent="-256699">
              <a:lnSpc>
                <a:spcPts val="1515"/>
              </a:lnSpc>
              <a:spcBef>
                <a:spcPts val="75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 dirty="0">
                <a:latin typeface="Arial" charset="0"/>
                <a:ea typeface="Arial" charset="0"/>
                <a:cs typeface="Arial" charset="0"/>
              </a:rPr>
              <a:t>Codebase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 dirty="0">
                <a:latin typeface="Arial" charset="0"/>
                <a:ea typeface="Arial" charset="0"/>
                <a:cs typeface="Arial" charset="0"/>
              </a:rPr>
              <a:t>One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codebase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tracked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revision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control,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many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deploys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435292" lvl="1" indent="-171450">
              <a:lnSpc>
                <a:spcPts val="1335"/>
              </a:lnSpc>
              <a:buFont typeface="Arial" charset="0"/>
              <a:buChar char="•"/>
              <a:tabLst>
                <a:tab pos="478155" algn="l"/>
                <a:tab pos="478631" algn="l"/>
              </a:tabLst>
            </a:pPr>
            <a:r>
              <a:rPr sz="1125" spc="49" dirty="0">
                <a:latin typeface="Arial" charset="0"/>
                <a:ea typeface="Arial" charset="0"/>
                <a:cs typeface="Arial" charset="0"/>
              </a:rPr>
              <a:t>1-1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relationship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dirty="0">
                <a:latin typeface="Arial" charset="0"/>
                <a:ea typeface="Arial" charset="0"/>
                <a:cs typeface="Arial" charset="0"/>
              </a:rPr>
              <a:t>code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repo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use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packages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shared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dirty="0">
                <a:latin typeface="Arial" charset="0"/>
                <a:ea typeface="Arial" charset="0"/>
                <a:cs typeface="Arial" charset="0"/>
              </a:rPr>
              <a:t>code</a:t>
            </a:r>
            <a:endParaRPr sz="112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30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 dirty="0">
                <a:latin typeface="Arial" charset="0"/>
                <a:ea typeface="Arial" charset="0"/>
                <a:cs typeface="Arial" charset="0"/>
              </a:rPr>
              <a:t>Dependencies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9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Declared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isolated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-11" dirty="0">
                <a:latin typeface="Arial" charset="0"/>
                <a:ea typeface="Arial" charset="0"/>
                <a:cs typeface="Arial" charset="0"/>
              </a:rPr>
              <a:t>(no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system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wide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dependencies)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3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4" dirty="0">
                <a:latin typeface="Arial" charset="0"/>
                <a:ea typeface="Arial" charset="0"/>
                <a:cs typeface="Arial" charset="0"/>
              </a:rPr>
              <a:t>Config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Store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 dirty="0">
                <a:latin typeface="Arial" charset="0"/>
                <a:ea typeface="Arial" charset="0"/>
                <a:cs typeface="Arial" charset="0"/>
              </a:rPr>
              <a:t>config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environment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-4" dirty="0">
                <a:latin typeface="Arial" charset="0"/>
                <a:ea typeface="Arial" charset="0"/>
                <a:cs typeface="Arial" charset="0"/>
              </a:rPr>
              <a:t>(not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19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constants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dirty="0">
                <a:latin typeface="Arial" charset="0"/>
                <a:ea typeface="Arial" charset="0"/>
                <a:cs typeface="Arial" charset="0"/>
              </a:rPr>
              <a:t>app)</a:t>
            </a:r>
          </a:p>
          <a:p>
            <a:pPr marL="266224" indent="-256699">
              <a:lnSpc>
                <a:spcPts val="1526"/>
              </a:lnSpc>
              <a:spcBef>
                <a:spcPts val="27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19" dirty="0">
                <a:latin typeface="Arial" charset="0"/>
                <a:ea typeface="Arial" charset="0"/>
                <a:cs typeface="Arial" charset="0"/>
              </a:rPr>
              <a:t>Backing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 dirty="0">
                <a:latin typeface="Arial" charset="0"/>
                <a:ea typeface="Arial" charset="0"/>
                <a:cs typeface="Arial" charset="0"/>
              </a:rPr>
              <a:t>Treat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backing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attached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resources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46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8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dirty="0">
                <a:latin typeface="Arial" charset="0"/>
                <a:ea typeface="Arial" charset="0"/>
                <a:cs typeface="Arial" charset="0"/>
              </a:rPr>
              <a:t>be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attached</a:t>
            </a:r>
            <a:r>
              <a:rPr sz="1125" spc="-8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125" spc="-8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reattached</a:t>
            </a:r>
            <a:r>
              <a:rPr sz="1125" spc="-8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w/o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8" dirty="0">
                <a:latin typeface="Arial" charset="0"/>
                <a:ea typeface="Arial" charset="0"/>
                <a:cs typeface="Arial" charset="0"/>
              </a:rPr>
              <a:t>affecting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code,</a:t>
            </a:r>
            <a:r>
              <a:rPr sz="1125" spc="-8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8" dirty="0">
                <a:latin typeface="Arial" charset="0"/>
                <a:ea typeface="Arial" charset="0"/>
                <a:cs typeface="Arial" charset="0"/>
              </a:rPr>
              <a:t>no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differentiation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6" dirty="0">
                <a:latin typeface="Arial" charset="0"/>
                <a:ea typeface="Arial" charset="0"/>
                <a:cs typeface="Arial" charset="0"/>
              </a:rPr>
              <a:t>local</a:t>
            </a:r>
            <a:r>
              <a:rPr sz="1125" spc="-8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125" spc="-8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remote</a:t>
            </a:r>
            <a:endParaRPr sz="112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lnSpc>
                <a:spcPts val="1515"/>
              </a:lnSpc>
              <a:spcBef>
                <a:spcPts val="278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 dirty="0">
                <a:latin typeface="Arial" charset="0"/>
                <a:ea typeface="Arial" charset="0"/>
                <a:cs typeface="Arial" charset="0"/>
              </a:rPr>
              <a:t>Build,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release,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 dirty="0">
                <a:latin typeface="Arial" charset="0"/>
                <a:ea typeface="Arial" charset="0"/>
                <a:cs typeface="Arial" charset="0"/>
              </a:rPr>
              <a:t>run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Strictly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separate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build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 dirty="0">
                <a:latin typeface="Arial" charset="0"/>
                <a:ea typeface="Arial" charset="0"/>
                <a:cs typeface="Arial" charset="0"/>
              </a:rPr>
              <a:t>run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stages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35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23" dirty="0">
                <a:latin typeface="Arial" charset="0"/>
                <a:ea typeface="Arial" charset="0"/>
                <a:cs typeface="Arial" charset="0"/>
              </a:rPr>
              <a:t>Release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has</a:t>
            </a:r>
            <a:r>
              <a:rPr sz="112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unique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dirty="0">
                <a:latin typeface="Arial" charset="0"/>
                <a:ea typeface="Arial" charset="0"/>
                <a:cs typeface="Arial" charset="0"/>
              </a:rPr>
              <a:t>id</a:t>
            </a:r>
            <a:endParaRPr sz="112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lnSpc>
                <a:spcPts val="1515"/>
              </a:lnSpc>
              <a:spcBef>
                <a:spcPts val="30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38" dirty="0">
                <a:latin typeface="Arial" charset="0"/>
                <a:ea typeface="Arial" charset="0"/>
                <a:cs typeface="Arial" charset="0"/>
              </a:rPr>
              <a:t>Processes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Execute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9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one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 dirty="0">
                <a:latin typeface="Arial" charset="0"/>
                <a:ea typeface="Arial" charset="0"/>
                <a:cs typeface="Arial" charset="0"/>
              </a:rPr>
              <a:t>or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more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stateless</a:t>
            </a:r>
            <a:r>
              <a:rPr sz="1275" spc="-109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processes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35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11" dirty="0">
                <a:latin typeface="Arial" charset="0"/>
                <a:ea typeface="Arial" charset="0"/>
                <a:cs typeface="Arial" charset="0"/>
              </a:rPr>
              <a:t>State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shared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 dirty="0">
                <a:latin typeface="Arial" charset="0"/>
                <a:ea typeface="Arial" charset="0"/>
                <a:cs typeface="Arial" charset="0"/>
              </a:rPr>
              <a:t>via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external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8" dirty="0">
                <a:latin typeface="Arial" charset="0"/>
                <a:ea typeface="Arial" charset="0"/>
                <a:cs typeface="Arial" charset="0"/>
              </a:rPr>
              <a:t>no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sticky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dirty="0">
                <a:latin typeface="Arial" charset="0"/>
                <a:ea typeface="Arial" charset="0"/>
                <a:cs typeface="Arial" charset="0"/>
              </a:rPr>
              <a:t>sessions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-56" dirty="0">
                <a:latin typeface="Arial" charset="0"/>
                <a:ea typeface="Arial" charset="0"/>
                <a:cs typeface="Arial" charset="0"/>
              </a:rPr>
              <a:t>!</a:t>
            </a:r>
            <a:endParaRPr sz="112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lnSpc>
                <a:spcPts val="1515"/>
              </a:lnSpc>
              <a:spcBef>
                <a:spcPts val="274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 dirty="0">
                <a:latin typeface="Arial" charset="0"/>
                <a:ea typeface="Arial" charset="0"/>
                <a:cs typeface="Arial" charset="0"/>
              </a:rPr>
              <a:t>Port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binding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Export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 dirty="0">
                <a:latin typeface="Arial" charset="0"/>
                <a:ea typeface="Arial" charset="0"/>
                <a:cs typeface="Arial" charset="0"/>
              </a:rPr>
              <a:t>via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port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binding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35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19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deployment,</a:t>
            </a:r>
            <a:r>
              <a:rPr sz="1125" spc="-86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dirty="0">
                <a:latin typeface="Arial" charset="0"/>
                <a:ea typeface="Arial" charset="0"/>
                <a:cs typeface="Arial" charset="0"/>
              </a:rPr>
              <a:t>routing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layer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handles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dirty="0">
                <a:latin typeface="Arial" charset="0"/>
                <a:ea typeface="Arial" charset="0"/>
                <a:cs typeface="Arial" charset="0"/>
              </a:rPr>
              <a:t>routing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requests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 dirty="0">
                <a:latin typeface="Arial" charset="0"/>
                <a:ea typeface="Arial" charset="0"/>
                <a:cs typeface="Arial" charset="0"/>
              </a:rPr>
              <a:t>from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sz="1125" spc="-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public-facing</a:t>
            </a:r>
            <a:r>
              <a:rPr sz="1125" spc="-94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dirty="0">
                <a:latin typeface="Arial" charset="0"/>
                <a:ea typeface="Arial" charset="0"/>
                <a:cs typeface="Arial" charset="0"/>
              </a:rPr>
              <a:t>hostname</a:t>
            </a:r>
            <a:endParaRPr sz="112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30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11" dirty="0">
                <a:latin typeface="Arial" charset="0"/>
                <a:ea typeface="Arial" charset="0"/>
                <a:cs typeface="Arial" charset="0"/>
              </a:rPr>
              <a:t>Concurrency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Scale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out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 dirty="0">
                <a:latin typeface="Arial" charset="0"/>
                <a:ea typeface="Arial" charset="0"/>
                <a:cs typeface="Arial" charset="0"/>
              </a:rPr>
              <a:t>via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model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6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 dirty="0">
                <a:latin typeface="Arial" charset="0"/>
                <a:ea typeface="Arial" charset="0"/>
                <a:cs typeface="Arial" charset="0"/>
              </a:rPr>
              <a:t>Disposability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Maximize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 dirty="0">
                <a:latin typeface="Arial" charset="0"/>
                <a:ea typeface="Arial" charset="0"/>
                <a:cs typeface="Arial" charset="0"/>
              </a:rPr>
              <a:t>robustness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fast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startup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graceful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shutdown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3"/>
              </a:spcBef>
              <a:buAutoNum type="arabicPeriod"/>
              <a:tabLst>
                <a:tab pos="266700" algn="l"/>
              </a:tabLst>
            </a:pPr>
            <a:r>
              <a:rPr sz="1275" spc="8" dirty="0">
                <a:latin typeface="Arial" charset="0"/>
                <a:ea typeface="Arial" charset="0"/>
                <a:cs typeface="Arial" charset="0"/>
              </a:rPr>
              <a:t>Dev/</a:t>
            </a:r>
            <a:r>
              <a:rPr lang="en-US" sz="1275" spc="8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sz="1275" spc="8" dirty="0">
                <a:latin typeface="Arial" charset="0"/>
                <a:ea typeface="Arial" charset="0"/>
                <a:cs typeface="Arial" charset="0"/>
              </a:rPr>
              <a:t>rod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parity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Keep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development,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dirty="0">
                <a:latin typeface="Arial" charset="0"/>
                <a:ea typeface="Arial" charset="0"/>
                <a:cs typeface="Arial" charset="0"/>
              </a:rPr>
              <a:t>staging,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production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similar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possible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6"/>
              </a:spcBef>
              <a:buAutoNum type="arabicPeriod"/>
              <a:tabLst>
                <a:tab pos="266700" algn="l"/>
              </a:tabLst>
            </a:pPr>
            <a:r>
              <a:rPr sz="1275" spc="4" dirty="0">
                <a:latin typeface="Arial" charset="0"/>
                <a:ea typeface="Arial" charset="0"/>
                <a:cs typeface="Arial" charset="0"/>
              </a:rPr>
              <a:t>Logs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 dirty="0">
                <a:latin typeface="Arial" charset="0"/>
                <a:ea typeface="Arial" charset="0"/>
                <a:cs typeface="Arial" charset="0"/>
              </a:rPr>
              <a:t>Treat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 dirty="0">
                <a:latin typeface="Arial" charset="0"/>
                <a:ea typeface="Arial" charset="0"/>
                <a:cs typeface="Arial" charset="0"/>
              </a:rPr>
              <a:t>logs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event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streams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70"/>
              </a:spcBef>
              <a:buAutoNum type="arabicPeriod"/>
              <a:tabLst>
                <a:tab pos="266700" algn="l"/>
              </a:tabLst>
            </a:pPr>
            <a:r>
              <a:rPr sz="1275" spc="26" dirty="0">
                <a:latin typeface="Arial" charset="0"/>
                <a:ea typeface="Arial" charset="0"/>
                <a:cs typeface="Arial" charset="0"/>
              </a:rPr>
              <a:t>Admin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processes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 dirty="0">
                <a:latin typeface="Arial" charset="0"/>
                <a:ea typeface="Arial" charset="0"/>
                <a:cs typeface="Arial" charset="0"/>
              </a:rPr>
              <a:t>Run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admin/management</a:t>
            </a:r>
            <a:r>
              <a:rPr sz="1275" spc="-98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tasks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 dirty="0">
                <a:latin typeface="Arial" charset="0"/>
                <a:ea typeface="Arial" charset="0"/>
                <a:cs typeface="Arial" charset="0"/>
              </a:rPr>
              <a:t>one-off</a:t>
            </a:r>
            <a:r>
              <a:rPr sz="1275" spc="-10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 dirty="0">
                <a:latin typeface="Arial" charset="0"/>
                <a:ea typeface="Arial" charset="0"/>
                <a:cs typeface="Arial" charset="0"/>
              </a:rPr>
              <a:t>processes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5" name="object 5"/>
          <p:cNvSpPr/>
          <p:nvPr/>
        </p:nvSpPr>
        <p:spPr>
          <a:xfrm>
            <a:off x="8926831" y="4963820"/>
            <a:ext cx="137159" cy="1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6" name="object 6"/>
          <p:cNvSpPr/>
          <p:nvPr/>
        </p:nvSpPr>
        <p:spPr>
          <a:xfrm>
            <a:off x="638937" y="1006984"/>
            <a:ext cx="1439037" cy="1349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1200150" y="2286000"/>
            <a:ext cx="3543300" cy="70500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98"/>
              </a:spcBef>
            </a:pPr>
            <a:r>
              <a:rPr lang="en-US" sz="4500" kern="0" spc="8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cs typeface="Calibri Light"/>
              </a:rPr>
              <a:t>Compliance</a:t>
            </a:r>
            <a:endParaRPr lang="en-US" sz="4500" kern="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8975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/>
        </p:nvSpPr>
        <p:spPr>
          <a:xfrm>
            <a:off x="228600" y="1276350"/>
            <a:ext cx="2244111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26" name="object 3"/>
          <p:cNvSpPr txBox="1">
            <a:spLocks noGrp="1"/>
          </p:cNvSpPr>
          <p:nvPr>
            <p:ph type="title"/>
          </p:nvPr>
        </p:nvSpPr>
        <p:spPr>
          <a:xfrm>
            <a:off x="838200" y="361950"/>
            <a:ext cx="6781800" cy="382715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527">
              <a:spcBef>
                <a:spcPts val="103"/>
              </a:spcBef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https://www.ibm.com/cloud/compliance/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object 4"/>
          <p:cNvSpPr/>
          <p:nvPr/>
        </p:nvSpPr>
        <p:spPr>
          <a:xfrm>
            <a:off x="2180981" y="3181350"/>
            <a:ext cx="1999759" cy="143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28" name="object 5"/>
          <p:cNvSpPr/>
          <p:nvPr/>
        </p:nvSpPr>
        <p:spPr>
          <a:xfrm>
            <a:off x="6947764" y="3311005"/>
            <a:ext cx="1739036" cy="1178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29" name="object 6"/>
          <p:cNvSpPr/>
          <p:nvPr/>
        </p:nvSpPr>
        <p:spPr>
          <a:xfrm>
            <a:off x="6802744" y="1352550"/>
            <a:ext cx="1634511" cy="1120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30" name="object 7"/>
          <p:cNvSpPr/>
          <p:nvPr/>
        </p:nvSpPr>
        <p:spPr>
          <a:xfrm>
            <a:off x="152400" y="3311005"/>
            <a:ext cx="1571381" cy="1502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11250"/>
            <a:ext cx="2032000" cy="1930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441630"/>
            <a:ext cx="1870319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81" y="1276350"/>
            <a:ext cx="159824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26" y="467284"/>
            <a:ext cx="1819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IBM</a:t>
            </a:r>
            <a:r>
              <a:rPr sz="24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400" spc="9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164" y="1031557"/>
            <a:ext cx="8304530" cy="5454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593850" marR="5080" indent="-1581150">
              <a:lnSpc>
                <a:spcPts val="1930"/>
              </a:lnSpc>
              <a:spcBef>
                <a:spcPts val="355"/>
              </a:spcBef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weaves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together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services,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infrastructure, 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rapidly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bring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ideas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3937" y="2995612"/>
            <a:ext cx="849312" cy="1555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138362" y="1993900"/>
            <a:ext cx="4429125" cy="265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021293" y="211667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6910" y="0"/>
                </a:moveTo>
                <a:lnTo>
                  <a:pt x="210730" y="4139"/>
                </a:lnTo>
                <a:lnTo>
                  <a:pt x="167266" y="16073"/>
                </a:lnTo>
                <a:lnTo>
                  <a:pt x="127242" y="35075"/>
                </a:lnTo>
                <a:lnTo>
                  <a:pt x="91386" y="60422"/>
                </a:lnTo>
                <a:lnTo>
                  <a:pt x="60422" y="91386"/>
                </a:lnTo>
                <a:lnTo>
                  <a:pt x="35075" y="127242"/>
                </a:lnTo>
                <a:lnTo>
                  <a:pt x="16072" y="167265"/>
                </a:lnTo>
                <a:lnTo>
                  <a:pt x="4139" y="210729"/>
                </a:lnTo>
                <a:lnTo>
                  <a:pt x="0" y="256908"/>
                </a:lnTo>
                <a:lnTo>
                  <a:pt x="4139" y="303087"/>
                </a:lnTo>
                <a:lnTo>
                  <a:pt x="16072" y="346551"/>
                </a:lnTo>
                <a:lnTo>
                  <a:pt x="35075" y="386573"/>
                </a:lnTo>
                <a:lnTo>
                  <a:pt x="60422" y="422430"/>
                </a:lnTo>
                <a:lnTo>
                  <a:pt x="91386" y="453394"/>
                </a:lnTo>
                <a:lnTo>
                  <a:pt x="127242" y="478740"/>
                </a:lnTo>
                <a:lnTo>
                  <a:pt x="167266" y="497743"/>
                </a:lnTo>
                <a:lnTo>
                  <a:pt x="210730" y="509677"/>
                </a:lnTo>
                <a:lnTo>
                  <a:pt x="256910" y="513816"/>
                </a:lnTo>
                <a:lnTo>
                  <a:pt x="303089" y="509677"/>
                </a:lnTo>
                <a:lnTo>
                  <a:pt x="346553" y="497743"/>
                </a:lnTo>
                <a:lnTo>
                  <a:pt x="386576" y="478740"/>
                </a:lnTo>
                <a:lnTo>
                  <a:pt x="422432" y="453394"/>
                </a:lnTo>
                <a:lnTo>
                  <a:pt x="453396" y="422430"/>
                </a:lnTo>
                <a:lnTo>
                  <a:pt x="478743" y="386573"/>
                </a:lnTo>
                <a:lnTo>
                  <a:pt x="497746" y="346551"/>
                </a:lnTo>
                <a:lnTo>
                  <a:pt x="509679" y="303087"/>
                </a:lnTo>
                <a:lnTo>
                  <a:pt x="513819" y="256908"/>
                </a:lnTo>
                <a:lnTo>
                  <a:pt x="509679" y="210729"/>
                </a:lnTo>
                <a:lnTo>
                  <a:pt x="497746" y="167265"/>
                </a:lnTo>
                <a:lnTo>
                  <a:pt x="478743" y="127242"/>
                </a:lnTo>
                <a:lnTo>
                  <a:pt x="453396" y="91386"/>
                </a:lnTo>
                <a:lnTo>
                  <a:pt x="422432" y="60422"/>
                </a:lnTo>
                <a:lnTo>
                  <a:pt x="386576" y="35075"/>
                </a:lnTo>
                <a:lnTo>
                  <a:pt x="346553" y="16073"/>
                </a:lnTo>
                <a:lnTo>
                  <a:pt x="303089" y="4139"/>
                </a:lnTo>
                <a:lnTo>
                  <a:pt x="256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114922" y="2210304"/>
            <a:ext cx="328844" cy="328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98993" y="211667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6909" y="0"/>
                </a:moveTo>
                <a:lnTo>
                  <a:pt x="210729" y="4139"/>
                </a:lnTo>
                <a:lnTo>
                  <a:pt x="167265" y="16073"/>
                </a:lnTo>
                <a:lnTo>
                  <a:pt x="127242" y="35075"/>
                </a:lnTo>
                <a:lnTo>
                  <a:pt x="91386" y="60422"/>
                </a:lnTo>
                <a:lnTo>
                  <a:pt x="60422" y="91386"/>
                </a:lnTo>
                <a:lnTo>
                  <a:pt x="35075" y="127242"/>
                </a:lnTo>
                <a:lnTo>
                  <a:pt x="16072" y="167265"/>
                </a:lnTo>
                <a:lnTo>
                  <a:pt x="4139" y="210729"/>
                </a:lnTo>
                <a:lnTo>
                  <a:pt x="0" y="256908"/>
                </a:lnTo>
                <a:lnTo>
                  <a:pt x="4139" y="303087"/>
                </a:lnTo>
                <a:lnTo>
                  <a:pt x="16072" y="346551"/>
                </a:lnTo>
                <a:lnTo>
                  <a:pt x="35075" y="386573"/>
                </a:lnTo>
                <a:lnTo>
                  <a:pt x="60422" y="422430"/>
                </a:lnTo>
                <a:lnTo>
                  <a:pt x="91386" y="453394"/>
                </a:lnTo>
                <a:lnTo>
                  <a:pt x="127242" y="478740"/>
                </a:lnTo>
                <a:lnTo>
                  <a:pt x="167265" y="497743"/>
                </a:lnTo>
                <a:lnTo>
                  <a:pt x="210729" y="509677"/>
                </a:lnTo>
                <a:lnTo>
                  <a:pt x="256909" y="513816"/>
                </a:lnTo>
                <a:lnTo>
                  <a:pt x="303089" y="509677"/>
                </a:lnTo>
                <a:lnTo>
                  <a:pt x="346554" y="497743"/>
                </a:lnTo>
                <a:lnTo>
                  <a:pt x="386577" y="478740"/>
                </a:lnTo>
                <a:lnTo>
                  <a:pt x="422434" y="453394"/>
                </a:lnTo>
                <a:lnTo>
                  <a:pt x="453398" y="422430"/>
                </a:lnTo>
                <a:lnTo>
                  <a:pt x="478744" y="386573"/>
                </a:lnTo>
                <a:lnTo>
                  <a:pt x="497747" y="346551"/>
                </a:lnTo>
                <a:lnTo>
                  <a:pt x="509681" y="303087"/>
                </a:lnTo>
                <a:lnTo>
                  <a:pt x="513820" y="256908"/>
                </a:lnTo>
                <a:lnTo>
                  <a:pt x="509681" y="210729"/>
                </a:lnTo>
                <a:lnTo>
                  <a:pt x="497747" y="167265"/>
                </a:lnTo>
                <a:lnTo>
                  <a:pt x="478744" y="127242"/>
                </a:lnTo>
                <a:lnTo>
                  <a:pt x="453398" y="91386"/>
                </a:lnTo>
                <a:lnTo>
                  <a:pt x="422434" y="60422"/>
                </a:lnTo>
                <a:lnTo>
                  <a:pt x="386577" y="35075"/>
                </a:lnTo>
                <a:lnTo>
                  <a:pt x="346554" y="16073"/>
                </a:lnTo>
                <a:lnTo>
                  <a:pt x="303089" y="4139"/>
                </a:lnTo>
                <a:lnTo>
                  <a:pt x="256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4906" y="2214864"/>
            <a:ext cx="319709" cy="3174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645183" y="211667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6908" y="0"/>
                </a:moveTo>
                <a:lnTo>
                  <a:pt x="210729" y="4139"/>
                </a:lnTo>
                <a:lnTo>
                  <a:pt x="167265" y="16073"/>
                </a:lnTo>
                <a:lnTo>
                  <a:pt x="127242" y="35075"/>
                </a:lnTo>
                <a:lnTo>
                  <a:pt x="91386" y="60422"/>
                </a:lnTo>
                <a:lnTo>
                  <a:pt x="60422" y="91386"/>
                </a:lnTo>
                <a:lnTo>
                  <a:pt x="35075" y="127242"/>
                </a:lnTo>
                <a:lnTo>
                  <a:pt x="16073" y="167265"/>
                </a:lnTo>
                <a:lnTo>
                  <a:pt x="4139" y="210729"/>
                </a:lnTo>
                <a:lnTo>
                  <a:pt x="0" y="256908"/>
                </a:lnTo>
                <a:lnTo>
                  <a:pt x="4139" y="303087"/>
                </a:lnTo>
                <a:lnTo>
                  <a:pt x="16073" y="346551"/>
                </a:lnTo>
                <a:lnTo>
                  <a:pt x="35075" y="386573"/>
                </a:lnTo>
                <a:lnTo>
                  <a:pt x="60422" y="422430"/>
                </a:lnTo>
                <a:lnTo>
                  <a:pt x="91386" y="453394"/>
                </a:lnTo>
                <a:lnTo>
                  <a:pt x="127242" y="478740"/>
                </a:lnTo>
                <a:lnTo>
                  <a:pt x="167265" y="497743"/>
                </a:lnTo>
                <a:lnTo>
                  <a:pt x="210729" y="509677"/>
                </a:lnTo>
                <a:lnTo>
                  <a:pt x="256908" y="513816"/>
                </a:lnTo>
                <a:lnTo>
                  <a:pt x="303087" y="509677"/>
                </a:lnTo>
                <a:lnTo>
                  <a:pt x="346551" y="497743"/>
                </a:lnTo>
                <a:lnTo>
                  <a:pt x="386573" y="478740"/>
                </a:lnTo>
                <a:lnTo>
                  <a:pt x="422430" y="453394"/>
                </a:lnTo>
                <a:lnTo>
                  <a:pt x="453394" y="422430"/>
                </a:lnTo>
                <a:lnTo>
                  <a:pt x="478740" y="386573"/>
                </a:lnTo>
                <a:lnTo>
                  <a:pt x="497743" y="346551"/>
                </a:lnTo>
                <a:lnTo>
                  <a:pt x="509677" y="303087"/>
                </a:lnTo>
                <a:lnTo>
                  <a:pt x="513816" y="256908"/>
                </a:lnTo>
                <a:lnTo>
                  <a:pt x="509677" y="210729"/>
                </a:lnTo>
                <a:lnTo>
                  <a:pt x="497743" y="167265"/>
                </a:lnTo>
                <a:lnTo>
                  <a:pt x="478740" y="127242"/>
                </a:lnTo>
                <a:lnTo>
                  <a:pt x="453394" y="91386"/>
                </a:lnTo>
                <a:lnTo>
                  <a:pt x="422430" y="60422"/>
                </a:lnTo>
                <a:lnTo>
                  <a:pt x="386573" y="35075"/>
                </a:lnTo>
                <a:lnTo>
                  <a:pt x="346551" y="16073"/>
                </a:lnTo>
                <a:lnTo>
                  <a:pt x="303087" y="4139"/>
                </a:lnTo>
                <a:lnTo>
                  <a:pt x="256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736521" y="2198883"/>
            <a:ext cx="331128" cy="337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80513" y="2114550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259283" y="0"/>
                </a:moveTo>
                <a:lnTo>
                  <a:pt x="212674" y="4177"/>
                </a:lnTo>
                <a:lnTo>
                  <a:pt x="168808" y="16222"/>
                </a:lnTo>
                <a:lnTo>
                  <a:pt x="128414" y="35401"/>
                </a:lnTo>
                <a:lnTo>
                  <a:pt x="92227" y="60983"/>
                </a:lnTo>
                <a:lnTo>
                  <a:pt x="60977" y="92234"/>
                </a:lnTo>
                <a:lnTo>
                  <a:pt x="35398" y="128424"/>
                </a:lnTo>
                <a:lnTo>
                  <a:pt x="16220" y="168819"/>
                </a:lnTo>
                <a:lnTo>
                  <a:pt x="4177" y="212687"/>
                </a:lnTo>
                <a:lnTo>
                  <a:pt x="0" y="259295"/>
                </a:lnTo>
                <a:lnTo>
                  <a:pt x="4177" y="305904"/>
                </a:lnTo>
                <a:lnTo>
                  <a:pt x="16220" y="349772"/>
                </a:lnTo>
                <a:lnTo>
                  <a:pt x="35398" y="390167"/>
                </a:lnTo>
                <a:lnTo>
                  <a:pt x="60977" y="426356"/>
                </a:lnTo>
                <a:lnTo>
                  <a:pt x="92227" y="457608"/>
                </a:lnTo>
                <a:lnTo>
                  <a:pt x="128414" y="483190"/>
                </a:lnTo>
                <a:lnTo>
                  <a:pt x="168808" y="502369"/>
                </a:lnTo>
                <a:lnTo>
                  <a:pt x="212674" y="514414"/>
                </a:lnTo>
                <a:lnTo>
                  <a:pt x="259283" y="518591"/>
                </a:lnTo>
                <a:lnTo>
                  <a:pt x="305891" y="514414"/>
                </a:lnTo>
                <a:lnTo>
                  <a:pt x="349759" y="502369"/>
                </a:lnTo>
                <a:lnTo>
                  <a:pt x="390154" y="483190"/>
                </a:lnTo>
                <a:lnTo>
                  <a:pt x="426344" y="457608"/>
                </a:lnTo>
                <a:lnTo>
                  <a:pt x="457595" y="426356"/>
                </a:lnTo>
                <a:lnTo>
                  <a:pt x="483177" y="390167"/>
                </a:lnTo>
                <a:lnTo>
                  <a:pt x="502356" y="349772"/>
                </a:lnTo>
                <a:lnTo>
                  <a:pt x="514401" y="305904"/>
                </a:lnTo>
                <a:lnTo>
                  <a:pt x="518579" y="259295"/>
                </a:lnTo>
                <a:lnTo>
                  <a:pt x="514401" y="212687"/>
                </a:lnTo>
                <a:lnTo>
                  <a:pt x="502356" y="168819"/>
                </a:lnTo>
                <a:lnTo>
                  <a:pt x="483177" y="128424"/>
                </a:lnTo>
                <a:lnTo>
                  <a:pt x="457595" y="92234"/>
                </a:lnTo>
                <a:lnTo>
                  <a:pt x="426344" y="60983"/>
                </a:lnTo>
                <a:lnTo>
                  <a:pt x="390154" y="35401"/>
                </a:lnTo>
                <a:lnTo>
                  <a:pt x="349759" y="16222"/>
                </a:lnTo>
                <a:lnTo>
                  <a:pt x="305891" y="4177"/>
                </a:lnTo>
                <a:lnTo>
                  <a:pt x="259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53183" y="2182036"/>
            <a:ext cx="383617" cy="383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656626" y="2114550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259283" y="0"/>
                </a:moveTo>
                <a:lnTo>
                  <a:pt x="212674" y="4177"/>
                </a:lnTo>
                <a:lnTo>
                  <a:pt x="168808" y="16222"/>
                </a:lnTo>
                <a:lnTo>
                  <a:pt x="128414" y="35401"/>
                </a:lnTo>
                <a:lnTo>
                  <a:pt x="92227" y="60983"/>
                </a:lnTo>
                <a:lnTo>
                  <a:pt x="60977" y="92234"/>
                </a:lnTo>
                <a:lnTo>
                  <a:pt x="35398" y="128424"/>
                </a:lnTo>
                <a:lnTo>
                  <a:pt x="16220" y="168819"/>
                </a:lnTo>
                <a:lnTo>
                  <a:pt x="4177" y="212687"/>
                </a:lnTo>
                <a:lnTo>
                  <a:pt x="0" y="259295"/>
                </a:lnTo>
                <a:lnTo>
                  <a:pt x="4177" y="305904"/>
                </a:lnTo>
                <a:lnTo>
                  <a:pt x="16220" y="349772"/>
                </a:lnTo>
                <a:lnTo>
                  <a:pt x="35398" y="390167"/>
                </a:lnTo>
                <a:lnTo>
                  <a:pt x="60977" y="426356"/>
                </a:lnTo>
                <a:lnTo>
                  <a:pt x="92227" y="457608"/>
                </a:lnTo>
                <a:lnTo>
                  <a:pt x="128414" y="483190"/>
                </a:lnTo>
                <a:lnTo>
                  <a:pt x="168808" y="502369"/>
                </a:lnTo>
                <a:lnTo>
                  <a:pt x="212674" y="514414"/>
                </a:lnTo>
                <a:lnTo>
                  <a:pt x="259283" y="518591"/>
                </a:lnTo>
                <a:lnTo>
                  <a:pt x="305891" y="514414"/>
                </a:lnTo>
                <a:lnTo>
                  <a:pt x="349759" y="502369"/>
                </a:lnTo>
                <a:lnTo>
                  <a:pt x="390154" y="483190"/>
                </a:lnTo>
                <a:lnTo>
                  <a:pt x="426344" y="457608"/>
                </a:lnTo>
                <a:lnTo>
                  <a:pt x="457595" y="426356"/>
                </a:lnTo>
                <a:lnTo>
                  <a:pt x="483177" y="390167"/>
                </a:lnTo>
                <a:lnTo>
                  <a:pt x="502356" y="349772"/>
                </a:lnTo>
                <a:lnTo>
                  <a:pt x="514401" y="305904"/>
                </a:lnTo>
                <a:lnTo>
                  <a:pt x="518579" y="259295"/>
                </a:lnTo>
                <a:lnTo>
                  <a:pt x="514401" y="212687"/>
                </a:lnTo>
                <a:lnTo>
                  <a:pt x="502356" y="168819"/>
                </a:lnTo>
                <a:lnTo>
                  <a:pt x="483177" y="128424"/>
                </a:lnTo>
                <a:lnTo>
                  <a:pt x="457595" y="92234"/>
                </a:lnTo>
                <a:lnTo>
                  <a:pt x="426344" y="60983"/>
                </a:lnTo>
                <a:lnTo>
                  <a:pt x="390154" y="35401"/>
                </a:lnTo>
                <a:lnTo>
                  <a:pt x="349759" y="16222"/>
                </a:lnTo>
                <a:lnTo>
                  <a:pt x="305891" y="4177"/>
                </a:lnTo>
                <a:lnTo>
                  <a:pt x="259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755153" y="2213084"/>
            <a:ext cx="331894" cy="331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032738" y="2114550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259283" y="0"/>
                </a:moveTo>
                <a:lnTo>
                  <a:pt x="212674" y="4177"/>
                </a:lnTo>
                <a:lnTo>
                  <a:pt x="168808" y="16222"/>
                </a:lnTo>
                <a:lnTo>
                  <a:pt x="128414" y="35401"/>
                </a:lnTo>
                <a:lnTo>
                  <a:pt x="92227" y="60983"/>
                </a:lnTo>
                <a:lnTo>
                  <a:pt x="60977" y="92234"/>
                </a:lnTo>
                <a:lnTo>
                  <a:pt x="35398" y="128424"/>
                </a:lnTo>
                <a:lnTo>
                  <a:pt x="16220" y="168819"/>
                </a:lnTo>
                <a:lnTo>
                  <a:pt x="4177" y="212687"/>
                </a:lnTo>
                <a:lnTo>
                  <a:pt x="0" y="259295"/>
                </a:lnTo>
                <a:lnTo>
                  <a:pt x="4177" y="305904"/>
                </a:lnTo>
                <a:lnTo>
                  <a:pt x="16220" y="349772"/>
                </a:lnTo>
                <a:lnTo>
                  <a:pt x="35398" y="390167"/>
                </a:lnTo>
                <a:lnTo>
                  <a:pt x="60977" y="426356"/>
                </a:lnTo>
                <a:lnTo>
                  <a:pt x="92227" y="457608"/>
                </a:lnTo>
                <a:lnTo>
                  <a:pt x="128414" y="483190"/>
                </a:lnTo>
                <a:lnTo>
                  <a:pt x="168808" y="502369"/>
                </a:lnTo>
                <a:lnTo>
                  <a:pt x="212674" y="514414"/>
                </a:lnTo>
                <a:lnTo>
                  <a:pt x="259283" y="518591"/>
                </a:lnTo>
                <a:lnTo>
                  <a:pt x="305891" y="514414"/>
                </a:lnTo>
                <a:lnTo>
                  <a:pt x="349759" y="502369"/>
                </a:lnTo>
                <a:lnTo>
                  <a:pt x="390154" y="483190"/>
                </a:lnTo>
                <a:lnTo>
                  <a:pt x="426344" y="457608"/>
                </a:lnTo>
                <a:lnTo>
                  <a:pt x="457595" y="426356"/>
                </a:lnTo>
                <a:lnTo>
                  <a:pt x="483177" y="390167"/>
                </a:lnTo>
                <a:lnTo>
                  <a:pt x="502356" y="349772"/>
                </a:lnTo>
                <a:lnTo>
                  <a:pt x="514401" y="305904"/>
                </a:lnTo>
                <a:lnTo>
                  <a:pt x="518579" y="259295"/>
                </a:lnTo>
                <a:lnTo>
                  <a:pt x="514401" y="212687"/>
                </a:lnTo>
                <a:lnTo>
                  <a:pt x="502356" y="168819"/>
                </a:lnTo>
                <a:lnTo>
                  <a:pt x="483177" y="128424"/>
                </a:lnTo>
                <a:lnTo>
                  <a:pt x="457595" y="92234"/>
                </a:lnTo>
                <a:lnTo>
                  <a:pt x="426344" y="60983"/>
                </a:lnTo>
                <a:lnTo>
                  <a:pt x="390154" y="35401"/>
                </a:lnTo>
                <a:lnTo>
                  <a:pt x="349759" y="16222"/>
                </a:lnTo>
                <a:lnTo>
                  <a:pt x="305891" y="4177"/>
                </a:lnTo>
                <a:lnTo>
                  <a:pt x="259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137920" y="2232046"/>
            <a:ext cx="283499" cy="283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331049" y="3283102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236791" y="0"/>
                </a:moveTo>
                <a:lnTo>
                  <a:pt x="189071" y="4810"/>
                </a:lnTo>
                <a:lnTo>
                  <a:pt x="144623" y="18609"/>
                </a:lnTo>
                <a:lnTo>
                  <a:pt x="104401" y="40442"/>
                </a:lnTo>
                <a:lnTo>
                  <a:pt x="69356" y="69357"/>
                </a:lnTo>
                <a:lnTo>
                  <a:pt x="40441" y="104404"/>
                </a:lnTo>
                <a:lnTo>
                  <a:pt x="18608" y="144628"/>
                </a:lnTo>
                <a:lnTo>
                  <a:pt x="4810" y="189079"/>
                </a:lnTo>
                <a:lnTo>
                  <a:pt x="0" y="236804"/>
                </a:lnTo>
                <a:lnTo>
                  <a:pt x="4810" y="284528"/>
                </a:lnTo>
                <a:lnTo>
                  <a:pt x="18608" y="328979"/>
                </a:lnTo>
                <a:lnTo>
                  <a:pt x="40441" y="369204"/>
                </a:lnTo>
                <a:lnTo>
                  <a:pt x="69356" y="404250"/>
                </a:lnTo>
                <a:lnTo>
                  <a:pt x="104401" y="433166"/>
                </a:lnTo>
                <a:lnTo>
                  <a:pt x="144623" y="454999"/>
                </a:lnTo>
                <a:lnTo>
                  <a:pt x="189071" y="468797"/>
                </a:lnTo>
                <a:lnTo>
                  <a:pt x="236791" y="473608"/>
                </a:lnTo>
                <a:lnTo>
                  <a:pt x="284516" y="468797"/>
                </a:lnTo>
                <a:lnTo>
                  <a:pt x="328966" y="454999"/>
                </a:lnTo>
                <a:lnTo>
                  <a:pt x="369191" y="433166"/>
                </a:lnTo>
                <a:lnTo>
                  <a:pt x="404237" y="404250"/>
                </a:lnTo>
                <a:lnTo>
                  <a:pt x="433153" y="369204"/>
                </a:lnTo>
                <a:lnTo>
                  <a:pt x="454986" y="328979"/>
                </a:lnTo>
                <a:lnTo>
                  <a:pt x="468784" y="284528"/>
                </a:lnTo>
                <a:lnTo>
                  <a:pt x="473595" y="236804"/>
                </a:lnTo>
                <a:lnTo>
                  <a:pt x="468784" y="189079"/>
                </a:lnTo>
                <a:lnTo>
                  <a:pt x="454986" y="144628"/>
                </a:lnTo>
                <a:lnTo>
                  <a:pt x="433153" y="104404"/>
                </a:lnTo>
                <a:lnTo>
                  <a:pt x="404237" y="69357"/>
                </a:lnTo>
                <a:lnTo>
                  <a:pt x="369191" y="40442"/>
                </a:lnTo>
                <a:lnTo>
                  <a:pt x="328966" y="18609"/>
                </a:lnTo>
                <a:lnTo>
                  <a:pt x="284516" y="4810"/>
                </a:lnTo>
                <a:lnTo>
                  <a:pt x="2367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421029" y="3349399"/>
            <a:ext cx="303107" cy="3031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332764" y="3988164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236804" y="0"/>
                </a:moveTo>
                <a:lnTo>
                  <a:pt x="189079" y="4810"/>
                </a:lnTo>
                <a:lnTo>
                  <a:pt x="144628" y="18609"/>
                </a:lnTo>
                <a:lnTo>
                  <a:pt x="104404" y="40442"/>
                </a:lnTo>
                <a:lnTo>
                  <a:pt x="69357" y="69357"/>
                </a:lnTo>
                <a:lnTo>
                  <a:pt x="40442" y="104403"/>
                </a:lnTo>
                <a:lnTo>
                  <a:pt x="18609" y="144628"/>
                </a:lnTo>
                <a:lnTo>
                  <a:pt x="4810" y="189078"/>
                </a:lnTo>
                <a:lnTo>
                  <a:pt x="0" y="236802"/>
                </a:lnTo>
                <a:lnTo>
                  <a:pt x="4810" y="284526"/>
                </a:lnTo>
                <a:lnTo>
                  <a:pt x="18609" y="328977"/>
                </a:lnTo>
                <a:lnTo>
                  <a:pt x="40442" y="369201"/>
                </a:lnTo>
                <a:lnTo>
                  <a:pt x="69357" y="404247"/>
                </a:lnTo>
                <a:lnTo>
                  <a:pt x="104404" y="433163"/>
                </a:lnTo>
                <a:lnTo>
                  <a:pt x="144628" y="454996"/>
                </a:lnTo>
                <a:lnTo>
                  <a:pt x="189079" y="468794"/>
                </a:lnTo>
                <a:lnTo>
                  <a:pt x="236804" y="473605"/>
                </a:lnTo>
                <a:lnTo>
                  <a:pt x="284528" y="468794"/>
                </a:lnTo>
                <a:lnTo>
                  <a:pt x="328979" y="454996"/>
                </a:lnTo>
                <a:lnTo>
                  <a:pt x="369204" y="433163"/>
                </a:lnTo>
                <a:lnTo>
                  <a:pt x="404250" y="404247"/>
                </a:lnTo>
                <a:lnTo>
                  <a:pt x="433166" y="369201"/>
                </a:lnTo>
                <a:lnTo>
                  <a:pt x="454999" y="328977"/>
                </a:lnTo>
                <a:lnTo>
                  <a:pt x="468797" y="284526"/>
                </a:lnTo>
                <a:lnTo>
                  <a:pt x="473608" y="236802"/>
                </a:lnTo>
                <a:lnTo>
                  <a:pt x="468797" y="189078"/>
                </a:lnTo>
                <a:lnTo>
                  <a:pt x="454999" y="144628"/>
                </a:lnTo>
                <a:lnTo>
                  <a:pt x="433166" y="104403"/>
                </a:lnTo>
                <a:lnTo>
                  <a:pt x="404250" y="69357"/>
                </a:lnTo>
                <a:lnTo>
                  <a:pt x="369204" y="40442"/>
                </a:lnTo>
                <a:lnTo>
                  <a:pt x="328979" y="18609"/>
                </a:lnTo>
                <a:lnTo>
                  <a:pt x="284528" y="4810"/>
                </a:lnTo>
                <a:lnTo>
                  <a:pt x="236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423277" y="4099724"/>
            <a:ext cx="258902" cy="258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751759" y="2232045"/>
            <a:ext cx="3200806" cy="2002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751759" y="2227567"/>
            <a:ext cx="3201035" cy="0"/>
          </a:xfrm>
          <a:custGeom>
            <a:avLst/>
            <a:gdLst/>
            <a:ahLst/>
            <a:cxnLst/>
            <a:rect l="l" t="t" r="r" b="b"/>
            <a:pathLst>
              <a:path w="3201035">
                <a:moveTo>
                  <a:pt x="0" y="0"/>
                </a:moveTo>
                <a:lnTo>
                  <a:pt x="3200801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197346" y="3178709"/>
            <a:ext cx="659579" cy="1170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8877617" y="4941494"/>
            <a:ext cx="119380" cy="18161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900" spc="40">
                <a:solidFill>
                  <a:srgbClr val="FFFFFF"/>
                </a:solidFill>
                <a:latin typeface="Tahoma"/>
                <a:cs typeface="Tahoma"/>
              </a:rPr>
              <a:t>3</a:t>
            </a:fld>
            <a:endParaRPr sz="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66" y="781050"/>
            <a:ext cx="1867702" cy="838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80873" y="1033672"/>
            <a:ext cx="4006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https://developer.ibm.com/code/</a:t>
            </a:r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28" y="2043969"/>
            <a:ext cx="1042778" cy="9206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80874" y="2062769"/>
            <a:ext cx="40062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Signup for IBM Cloud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https://bluemix.net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1A486-8A27-994E-B574-C5EFD0A98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67" y="3416969"/>
            <a:ext cx="1867701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543F10-0F54-5E45-9E99-2D35359A424E}"/>
              </a:ext>
            </a:extLst>
          </p:cNvPr>
          <p:cNvSpPr/>
          <p:nvPr/>
        </p:nvSpPr>
        <p:spPr>
          <a:xfrm>
            <a:off x="3180875" y="3582519"/>
            <a:ext cx="4006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https://www.ibm.com/watson/products-services/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11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2060902"/>
            <a:ext cx="942976" cy="639536"/>
          </a:xfrm>
          <a:prstGeom prst="rect">
            <a:avLst/>
          </a:prstGeom>
        </p:spPr>
      </p:pic>
      <p:sp>
        <p:nvSpPr>
          <p:cNvPr id="5" name="Title 20"/>
          <p:cNvSpPr txBox="1">
            <a:spLocks/>
          </p:cNvSpPr>
          <p:nvPr/>
        </p:nvSpPr>
        <p:spPr>
          <a:xfrm>
            <a:off x="260348" y="103981"/>
            <a:ext cx="8734425" cy="54497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Stay Connected and continue coding !</a:t>
            </a: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776696"/>
            <a:ext cx="992981" cy="941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3769565"/>
            <a:ext cx="942976" cy="736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9611" y="521114"/>
            <a:ext cx="3705981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Code &amp; instructions</a:t>
            </a: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5"/>
              </a:rPr>
              <a:t>https://github.com/IBMDevConnect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6"/>
              </a:rPr>
              <a:t>https://github.com/IBM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7"/>
              </a:rPr>
              <a:t>https://github.com/IBM-Cloud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8"/>
              </a:rPr>
              <a:t>https://ibm-cloud.github.io/#!/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9"/>
              </a:rPr>
              <a:t>http://ibm.github.io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10"/>
              </a:rPr>
              <a:t>https://github.com/watson-developer-cloud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charset="0"/>
                <a:ea typeface="Arial" charset="0"/>
                <a:cs typeface="Arial" charset="0"/>
                <a:hlinkClick r:id="rId11"/>
              </a:rPr>
              <a:t>https://github.com/ibm-bluemix-mobile-services</a:t>
            </a:r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7262" y="2017532"/>
            <a:ext cx="294299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developerWorks</a:t>
            </a:r>
            <a:endParaRPr lang="en-US" altLang="en-US" sz="1600" dirty="0">
              <a:latin typeface="Arial" charset="0"/>
              <a:ea typeface="Arial" charset="0"/>
              <a:cs typeface="Arial" charset="0"/>
              <a:hlinkClick r:id="rId12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13"/>
              </a:rPr>
              <a:t>https://developer.ibm.com/in/</a:t>
            </a: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GB" sz="1200" u="sng" dirty="0">
                <a:hlinkClick r:id="rId14"/>
              </a:rPr>
              <a:t>https://developer.ibm.com/tv/</a:t>
            </a: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GB" sz="1600" b="1" dirty="0">
                <a:latin typeface="Arial" charset="0"/>
                <a:ea typeface="Arial" charset="0"/>
                <a:cs typeface="Arial" charset="0"/>
              </a:rPr>
              <a:t>Recipes</a:t>
            </a:r>
            <a:endParaRPr lang="en-US" altLang="en-US" sz="16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15"/>
              </a:rPr>
              <a:t>https://developer.ibm.com/recipes/</a:t>
            </a: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8116" y="3450301"/>
            <a:ext cx="313148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Join our Slack team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>
                <a:latin typeface="Arial" charset="0"/>
                <a:ea typeface="Arial" charset="0"/>
                <a:cs typeface="Arial" charset="0"/>
                <a:hlinkClick r:id="rId16"/>
              </a:rPr>
              <a:t>https://ibmdevconnect.slack.com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Send in your request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>
                <a:latin typeface="Arial" charset="0"/>
                <a:ea typeface="Arial" charset="0"/>
                <a:cs typeface="Arial" charset="0"/>
                <a:hlinkClick r:id="rId17"/>
              </a:rPr>
              <a:t>http://ibm.biz/slackrequest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10337" y="715547"/>
            <a:ext cx="29844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</a:rPr>
              <a:t>Apply for IBM Global Entrepreneur Program</a:t>
            </a: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18"/>
              </a:rPr>
              <a:t>https://developer.ibm.com/startups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1049" y="787127"/>
            <a:ext cx="1059573" cy="68799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17637" y="1731880"/>
            <a:ext cx="327713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Join our Meetup groups</a:t>
            </a:r>
          </a:p>
          <a:p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1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Bangalore : </a:t>
            </a:r>
            <a:r>
              <a:rPr lang="en-US" altLang="en-US" sz="11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hlinkClick r:id="rId20"/>
              </a:rPr>
              <a:t>https://www.meetup.com/IBMDevConnect-Bangalore</a:t>
            </a:r>
            <a:endParaRPr lang="en-US" altLang="en-US" sz="11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Delhi / Gurugram / Noida : 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  <a:hlinkClick r:id="rId21"/>
              </a:rPr>
              <a:t>https://www.meetup.com/ibmcloudecosystem/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Mumbai / Pune : 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  <a:hlinkClick r:id="rId22"/>
              </a:rPr>
              <a:t>https://www.meetup.com/Cloud-Mumbai-Meetup/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Hyderabad / Vishakapatnam: 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  <a:hlinkClick r:id="rId23"/>
              </a:rPr>
              <a:t>https://www.meetup.com/Hyderabad-Cognitive-with-Cloud</a:t>
            </a:r>
            <a:endParaRPr lang="en-US" altLang="en-US" sz="11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49" y="2132212"/>
            <a:ext cx="1059573" cy="430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963484"/>
            <a:ext cx="942976" cy="4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5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2"/>
          <p:cNvSpPr/>
          <p:nvPr/>
        </p:nvSpPr>
        <p:spPr>
          <a:xfrm>
            <a:off x="5943600" y="884683"/>
            <a:ext cx="2142744" cy="2144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3"/>
          <p:cNvSpPr txBox="1">
            <a:spLocks noGrp="1"/>
          </p:cNvSpPr>
          <p:nvPr>
            <p:ph type="title"/>
          </p:nvPr>
        </p:nvSpPr>
        <p:spPr>
          <a:xfrm>
            <a:off x="1295400" y="1581150"/>
            <a:ext cx="4343400" cy="915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5850" spc="5" dirty="0">
                <a:solidFill>
                  <a:srgbClr val="313131"/>
                </a:solidFill>
              </a:rPr>
              <a:t>Thank You</a:t>
            </a:r>
            <a:endParaRPr sz="5850" dirty="0"/>
          </a:p>
        </p:txBody>
      </p:sp>
      <p:sp>
        <p:nvSpPr>
          <p:cNvPr id="6" name="Shape 129"/>
          <p:cNvSpPr txBox="1"/>
          <p:nvPr/>
        </p:nvSpPr>
        <p:spPr>
          <a:xfrm>
            <a:off x="4724400" y="3562350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u="none" strike="noStrike" cap="none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Sudharshan Govindan</a:t>
            </a:r>
            <a:endParaRPr lang="en" u="none" strike="noStrike" cap="none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Developer Advocate</a:t>
            </a:r>
          </a:p>
          <a:p>
            <a:pPr lvl="0">
              <a:buClr>
                <a:srgbClr val="595959"/>
              </a:buClr>
              <a:buSzPct val="25000"/>
            </a:pPr>
            <a:endParaRPr lang="en-US" sz="16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buClr>
                <a:srgbClr val="595959"/>
              </a:buClr>
              <a:buSzPct val="25000"/>
            </a:pPr>
            <a:r>
              <a:rPr lang="en-US" sz="16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Email : sudharshan.govindan@in.ibm.com</a:t>
            </a:r>
            <a:endParaRPr lang="en-US" sz="1600" u="none" strike="noStrike" cap="none" dirty="0">
              <a:solidFill>
                <a:srgbClr val="595959"/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  <a:p>
            <a:pPr>
              <a:buClr>
                <a:srgbClr val="595959"/>
              </a:buClr>
              <a:buSzPct val="25000"/>
            </a:pPr>
            <a:r>
              <a:rPr lang="en-US" sz="16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Twitter : @sudhargovindan</a:t>
            </a:r>
            <a:endParaRPr lang="en-US" sz="1600" u="none" strike="noStrike" cap="none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171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749713"/>
            <a:ext cx="23336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IBM</a:t>
            </a:r>
            <a:r>
              <a:rPr spc="-45" dirty="0"/>
              <a:t> </a:t>
            </a:r>
            <a:r>
              <a:rPr lang="en-US" spc="-4" dirty="0"/>
              <a:t>Cloud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676371"/>
            <a:ext cx="7391400" cy="518891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 marR="3810">
              <a:lnSpc>
                <a:spcPct val="110400"/>
              </a:lnSpc>
              <a:spcBef>
                <a:spcPts val="86"/>
              </a:spcBef>
              <a:tabLst>
                <a:tab pos="178118" algn="l"/>
                <a:tab pos="178594" algn="l"/>
              </a:tabLst>
            </a:pPr>
            <a:r>
              <a:rPr lang="en-US" sz="1500" spc="-4" dirty="0">
                <a:latin typeface="Arial"/>
                <a:cs typeface="Arial"/>
              </a:rPr>
              <a:t>O</a:t>
            </a:r>
            <a:r>
              <a:rPr sz="1500" spc="-4" dirty="0">
                <a:latin typeface="Arial"/>
                <a:cs typeface="Arial"/>
              </a:rPr>
              <a:t>pen-standard, cloud-based platform for building,  managing, and running applications </a:t>
            </a:r>
            <a:r>
              <a:rPr sz="1500" dirty="0">
                <a:latin typeface="Arial"/>
                <a:cs typeface="Arial"/>
              </a:rPr>
              <a:t>of all </a:t>
            </a:r>
            <a:r>
              <a:rPr sz="1500" spc="-4" dirty="0">
                <a:latin typeface="Arial"/>
                <a:cs typeface="Arial"/>
              </a:rPr>
              <a:t>types (web, mobile, </a:t>
            </a:r>
            <a:r>
              <a:rPr sz="1500" dirty="0">
                <a:latin typeface="Arial"/>
                <a:cs typeface="Arial"/>
              </a:rPr>
              <a:t>big </a:t>
            </a:r>
            <a:r>
              <a:rPr sz="1500" spc="-4" dirty="0">
                <a:latin typeface="Arial"/>
                <a:cs typeface="Arial"/>
              </a:rPr>
              <a:t>data,  </a:t>
            </a:r>
            <a:r>
              <a:rPr sz="1500" dirty="0">
                <a:latin typeface="Arial"/>
                <a:cs typeface="Arial"/>
              </a:rPr>
              <a:t>new </a:t>
            </a:r>
            <a:r>
              <a:rPr sz="1500" spc="-4" dirty="0">
                <a:latin typeface="Arial"/>
                <a:cs typeface="Arial"/>
              </a:rPr>
              <a:t>smart </a:t>
            </a:r>
            <a:r>
              <a:rPr sz="1500" dirty="0">
                <a:latin typeface="Arial"/>
                <a:cs typeface="Arial"/>
              </a:rPr>
              <a:t>devices, and so</a:t>
            </a:r>
            <a:r>
              <a:rPr sz="1500" spc="-41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on)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6868" y="3200400"/>
            <a:ext cx="1898333" cy="0"/>
          </a:xfrm>
          <a:custGeom>
            <a:avLst/>
            <a:gdLst/>
            <a:ahLst/>
            <a:cxnLst/>
            <a:rect l="l" t="t" r="r" b="b"/>
            <a:pathLst>
              <a:path w="2531110">
                <a:moveTo>
                  <a:pt x="0" y="0"/>
                </a:moveTo>
                <a:lnTo>
                  <a:pt x="253086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5" name="object 5"/>
          <p:cNvSpPr txBox="1"/>
          <p:nvPr/>
        </p:nvSpPr>
        <p:spPr>
          <a:xfrm>
            <a:off x="1497343" y="3287926"/>
            <a:ext cx="1714976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 dirty="0">
                <a:latin typeface="Arial"/>
                <a:cs typeface="Arial"/>
              </a:rPr>
              <a:t>Go Live in</a:t>
            </a:r>
            <a:r>
              <a:rPr sz="1050" b="1" spc="8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Seconds</a:t>
            </a:r>
            <a:endParaRPr sz="1050" dirty="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 dirty="0">
                <a:latin typeface="Arial"/>
                <a:cs typeface="Arial"/>
              </a:rPr>
              <a:t>The developer can choose  any language </a:t>
            </a:r>
            <a:r>
              <a:rPr sz="1050" spc="-4" dirty="0">
                <a:latin typeface="Arial"/>
                <a:cs typeface="Arial"/>
              </a:rPr>
              <a:t>runtime </a:t>
            </a:r>
            <a:r>
              <a:rPr sz="1050" dirty="0">
                <a:latin typeface="Arial"/>
                <a:cs typeface="Arial"/>
              </a:rPr>
              <a:t>or  </a:t>
            </a:r>
            <a:r>
              <a:rPr sz="1050" spc="-4" dirty="0">
                <a:latin typeface="Arial"/>
                <a:cs typeface="Arial"/>
              </a:rPr>
              <a:t>bring their </a:t>
            </a:r>
            <a:r>
              <a:rPr sz="1050" dirty="0">
                <a:latin typeface="Arial"/>
                <a:cs typeface="Arial"/>
              </a:rPr>
              <a:t>own. </a:t>
            </a:r>
            <a:r>
              <a:rPr sz="1050" spc="-4" dirty="0">
                <a:latin typeface="Arial"/>
                <a:cs typeface="Arial"/>
              </a:rPr>
              <a:t>Zero to  production </a:t>
            </a:r>
            <a:r>
              <a:rPr sz="1050" dirty="0">
                <a:latin typeface="Arial"/>
                <a:cs typeface="Arial"/>
              </a:rPr>
              <a:t>in one</a:t>
            </a:r>
            <a:r>
              <a:rPr sz="1050" spc="11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command.</a:t>
            </a:r>
          </a:p>
        </p:txBody>
      </p:sp>
      <p:sp>
        <p:nvSpPr>
          <p:cNvPr id="6" name="object 6"/>
          <p:cNvSpPr/>
          <p:nvPr/>
        </p:nvSpPr>
        <p:spPr>
          <a:xfrm>
            <a:off x="1484095" y="4217902"/>
            <a:ext cx="1898333" cy="0"/>
          </a:xfrm>
          <a:custGeom>
            <a:avLst/>
            <a:gdLst/>
            <a:ahLst/>
            <a:cxnLst/>
            <a:rect l="l" t="t" r="r" b="b"/>
            <a:pathLst>
              <a:path w="2531110">
                <a:moveTo>
                  <a:pt x="0" y="0"/>
                </a:moveTo>
                <a:lnTo>
                  <a:pt x="253086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7" name="object 7"/>
          <p:cNvSpPr txBox="1"/>
          <p:nvPr/>
        </p:nvSpPr>
        <p:spPr>
          <a:xfrm>
            <a:off x="1474570" y="4266076"/>
            <a:ext cx="1644968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 dirty="0">
                <a:latin typeface="Arial"/>
                <a:cs typeface="Arial"/>
              </a:rPr>
              <a:t>DevOps</a:t>
            </a:r>
            <a:endParaRPr sz="1050" dirty="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 spc="-4" dirty="0">
                <a:latin typeface="Arial"/>
                <a:cs typeface="Arial"/>
              </a:rPr>
              <a:t>Development, monitoring,  deployment, </a:t>
            </a:r>
            <a:r>
              <a:rPr sz="1050" dirty="0">
                <a:latin typeface="Arial"/>
                <a:cs typeface="Arial"/>
              </a:rPr>
              <a:t>and logging  </a:t>
            </a:r>
            <a:r>
              <a:rPr sz="1050" spc="-4" dirty="0">
                <a:latin typeface="Arial"/>
                <a:cs typeface="Arial"/>
              </a:rPr>
              <a:t>tools </a:t>
            </a:r>
            <a:r>
              <a:rPr sz="1050" dirty="0">
                <a:latin typeface="Arial"/>
                <a:cs typeface="Arial"/>
              </a:rPr>
              <a:t>allow </a:t>
            </a:r>
            <a:r>
              <a:rPr sz="1050" spc="-4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developer </a:t>
            </a:r>
            <a:r>
              <a:rPr sz="1050" spc="-4" dirty="0">
                <a:latin typeface="Arial"/>
                <a:cs typeface="Arial"/>
              </a:rPr>
              <a:t>to  run the entire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4" dirty="0">
                <a:latin typeface="Arial"/>
                <a:cs typeface="Arial"/>
              </a:rPr>
              <a:t>application.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34435" y="320040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198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9" name="object 9"/>
          <p:cNvSpPr txBox="1"/>
          <p:nvPr/>
        </p:nvSpPr>
        <p:spPr>
          <a:xfrm>
            <a:off x="3624910" y="3292116"/>
            <a:ext cx="1877854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 dirty="0">
                <a:latin typeface="Arial"/>
                <a:cs typeface="Arial"/>
              </a:rPr>
              <a:t>APIs </a:t>
            </a:r>
            <a:r>
              <a:rPr sz="1050" b="1" dirty="0">
                <a:latin typeface="Arial"/>
                <a:cs typeface="Arial"/>
              </a:rPr>
              <a:t>and</a:t>
            </a:r>
            <a:r>
              <a:rPr sz="1050" b="1" spc="4" dirty="0">
                <a:latin typeface="Arial"/>
                <a:cs typeface="Arial"/>
              </a:rPr>
              <a:t> </a:t>
            </a:r>
            <a:r>
              <a:rPr sz="1050" b="1" spc="-4" dirty="0">
                <a:latin typeface="Arial"/>
                <a:cs typeface="Arial"/>
              </a:rPr>
              <a:t>Services</a:t>
            </a:r>
            <a:endParaRPr sz="1050" dirty="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 dirty="0">
                <a:latin typeface="Arial"/>
                <a:cs typeface="Arial"/>
              </a:rPr>
              <a:t>A </a:t>
            </a:r>
            <a:r>
              <a:rPr sz="1050" spc="-4" dirty="0">
                <a:latin typeface="Arial"/>
                <a:cs typeface="Arial"/>
              </a:rPr>
              <a:t>catalog </a:t>
            </a:r>
            <a:r>
              <a:rPr sz="1050" dirty="0">
                <a:latin typeface="Arial"/>
                <a:cs typeface="Arial"/>
              </a:rPr>
              <a:t>of </a:t>
            </a:r>
            <a:r>
              <a:rPr sz="1050" spc="-4" dirty="0">
                <a:latin typeface="Arial"/>
                <a:cs typeface="Arial"/>
              </a:rPr>
              <a:t>IBM, third </a:t>
            </a:r>
            <a:r>
              <a:rPr sz="1050" spc="-15" dirty="0">
                <a:latin typeface="Arial"/>
                <a:cs typeface="Arial"/>
              </a:rPr>
              <a:t>party,  </a:t>
            </a:r>
            <a:r>
              <a:rPr sz="1050" dirty="0">
                <a:latin typeface="Arial"/>
                <a:cs typeface="Arial"/>
              </a:rPr>
              <a:t>and open </a:t>
            </a:r>
            <a:r>
              <a:rPr sz="1050" spc="-4" dirty="0">
                <a:latin typeface="Arial"/>
                <a:cs typeface="Arial"/>
              </a:rPr>
              <a:t>source </a:t>
            </a:r>
            <a:r>
              <a:rPr sz="1050" dirty="0">
                <a:latin typeface="Arial"/>
                <a:cs typeface="Arial"/>
              </a:rPr>
              <a:t>API </a:t>
            </a:r>
            <a:r>
              <a:rPr sz="1050" spc="-4" dirty="0">
                <a:latin typeface="Arial"/>
                <a:cs typeface="Arial"/>
              </a:rPr>
              <a:t>services  </a:t>
            </a:r>
            <a:r>
              <a:rPr sz="1050" dirty="0">
                <a:latin typeface="Arial"/>
                <a:cs typeface="Arial"/>
              </a:rPr>
              <a:t>allow </a:t>
            </a:r>
            <a:r>
              <a:rPr sz="1050" spc="-4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developer </a:t>
            </a:r>
            <a:r>
              <a:rPr sz="1050" spc="-4" dirty="0">
                <a:latin typeface="Arial"/>
                <a:cs typeface="Arial"/>
              </a:rPr>
              <a:t>to stitch </a:t>
            </a:r>
            <a:r>
              <a:rPr sz="1050" dirty="0">
                <a:latin typeface="Arial"/>
                <a:cs typeface="Arial"/>
              </a:rPr>
              <a:t>an  </a:t>
            </a:r>
            <a:r>
              <a:rPr sz="1050" spc="-4" dirty="0">
                <a:latin typeface="Arial"/>
                <a:cs typeface="Arial"/>
              </a:rPr>
              <a:t>application together </a:t>
            </a:r>
            <a:r>
              <a:rPr sz="1050" dirty="0">
                <a:latin typeface="Arial"/>
                <a:cs typeface="Arial"/>
              </a:rPr>
              <a:t>in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4" dirty="0">
                <a:latin typeface="Arial"/>
                <a:cs typeface="Arial"/>
              </a:rPr>
              <a:t>minutes.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2834" y="3200400"/>
            <a:ext cx="1898333" cy="0"/>
          </a:xfrm>
          <a:custGeom>
            <a:avLst/>
            <a:gdLst/>
            <a:ahLst/>
            <a:cxnLst/>
            <a:rect l="l" t="t" r="r" b="b"/>
            <a:pathLst>
              <a:path w="2531109">
                <a:moveTo>
                  <a:pt x="0" y="0"/>
                </a:moveTo>
                <a:lnTo>
                  <a:pt x="253086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1" name="object 11"/>
          <p:cNvSpPr txBox="1"/>
          <p:nvPr/>
        </p:nvSpPr>
        <p:spPr>
          <a:xfrm>
            <a:off x="5753310" y="3292117"/>
            <a:ext cx="1800701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 dirty="0">
                <a:latin typeface="Arial"/>
                <a:cs typeface="Arial"/>
              </a:rPr>
              <a:t>On-Prem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4" dirty="0">
                <a:latin typeface="Arial"/>
                <a:cs typeface="Arial"/>
              </a:rPr>
              <a:t>Integration</a:t>
            </a:r>
            <a:endParaRPr sz="1050" dirty="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 dirty="0">
                <a:latin typeface="Arial"/>
                <a:cs typeface="Arial"/>
              </a:rPr>
              <a:t>Build </a:t>
            </a:r>
            <a:r>
              <a:rPr sz="1050" spc="-4" dirty="0">
                <a:latin typeface="Arial"/>
                <a:cs typeface="Arial"/>
              </a:rPr>
              <a:t>hybrid environments.  </a:t>
            </a:r>
            <a:r>
              <a:rPr sz="1050" dirty="0">
                <a:latin typeface="Arial"/>
                <a:cs typeface="Arial"/>
              </a:rPr>
              <a:t>Connect </a:t>
            </a:r>
            <a:r>
              <a:rPr sz="1050" spc="-4" dirty="0">
                <a:latin typeface="Arial"/>
                <a:cs typeface="Arial"/>
              </a:rPr>
              <a:t>to on-premise assets  </a:t>
            </a:r>
            <a:r>
              <a:rPr sz="1050" dirty="0">
                <a:latin typeface="Arial"/>
                <a:cs typeface="Arial"/>
              </a:rPr>
              <a:t>plus </a:t>
            </a:r>
            <a:r>
              <a:rPr sz="1050" spc="-4" dirty="0">
                <a:latin typeface="Arial"/>
                <a:cs typeface="Arial"/>
              </a:rPr>
              <a:t>other </a:t>
            </a:r>
            <a:r>
              <a:rPr sz="1050" dirty="0">
                <a:latin typeface="Arial"/>
                <a:cs typeface="Arial"/>
              </a:rPr>
              <a:t>public and </a:t>
            </a:r>
            <a:r>
              <a:rPr sz="1050" spc="-4" dirty="0">
                <a:latin typeface="Arial"/>
                <a:cs typeface="Arial"/>
              </a:rPr>
              <a:t>private  </a:t>
            </a:r>
            <a:r>
              <a:rPr sz="1050" dirty="0">
                <a:latin typeface="Arial"/>
                <a:cs typeface="Arial"/>
              </a:rPr>
              <a:t>clouds.</a:t>
            </a:r>
          </a:p>
        </p:txBody>
      </p:sp>
      <p:sp>
        <p:nvSpPr>
          <p:cNvPr id="12" name="object 12"/>
          <p:cNvSpPr/>
          <p:nvPr/>
        </p:nvSpPr>
        <p:spPr>
          <a:xfrm>
            <a:off x="5760557" y="421790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198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3" name="object 13"/>
          <p:cNvSpPr txBox="1"/>
          <p:nvPr/>
        </p:nvSpPr>
        <p:spPr>
          <a:xfrm>
            <a:off x="5751033" y="4278635"/>
            <a:ext cx="1607344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 dirty="0">
                <a:latin typeface="Arial"/>
                <a:cs typeface="Arial"/>
              </a:rPr>
              <a:t>Flexible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4" dirty="0">
                <a:latin typeface="Arial"/>
                <a:cs typeface="Arial"/>
              </a:rPr>
              <a:t>Pricing</a:t>
            </a:r>
            <a:endParaRPr sz="1050" dirty="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 dirty="0">
                <a:latin typeface="Arial"/>
                <a:cs typeface="Arial"/>
              </a:rPr>
              <a:t>Sign up in </a:t>
            </a:r>
            <a:r>
              <a:rPr sz="1050" spc="-4" dirty="0">
                <a:latin typeface="Arial"/>
                <a:cs typeface="Arial"/>
              </a:rPr>
              <a:t>minutes. </a:t>
            </a:r>
            <a:r>
              <a:rPr sz="1050" dirty="0">
                <a:latin typeface="Arial"/>
                <a:cs typeface="Arial"/>
              </a:rPr>
              <a:t>Pay as  you go and </a:t>
            </a:r>
            <a:r>
              <a:rPr sz="1050" spc="-4" dirty="0">
                <a:latin typeface="Arial"/>
                <a:cs typeface="Arial"/>
              </a:rPr>
              <a:t>subscription  </a:t>
            </a:r>
            <a:r>
              <a:rPr sz="1050" dirty="0">
                <a:latin typeface="Arial"/>
                <a:cs typeface="Arial"/>
              </a:rPr>
              <a:t>models </a:t>
            </a:r>
            <a:r>
              <a:rPr sz="1050" spc="-8" dirty="0">
                <a:latin typeface="Arial"/>
                <a:cs typeface="Arial"/>
              </a:rPr>
              <a:t>offer </a:t>
            </a:r>
            <a:r>
              <a:rPr sz="1050" dirty="0">
                <a:latin typeface="Arial"/>
                <a:cs typeface="Arial"/>
              </a:rPr>
              <a:t>choice and  </a:t>
            </a:r>
            <a:r>
              <a:rPr sz="1050" spc="-8" dirty="0">
                <a:latin typeface="Arial"/>
                <a:cs typeface="Arial"/>
              </a:rPr>
              <a:t>flexibility.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34435" y="4228322"/>
            <a:ext cx="1967389" cy="0"/>
          </a:xfrm>
          <a:custGeom>
            <a:avLst/>
            <a:gdLst/>
            <a:ahLst/>
            <a:cxnLst/>
            <a:rect l="l" t="t" r="r" b="b"/>
            <a:pathLst>
              <a:path w="2623185">
                <a:moveTo>
                  <a:pt x="0" y="0"/>
                </a:moveTo>
                <a:lnTo>
                  <a:pt x="262313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5" name="object 15"/>
          <p:cNvSpPr txBox="1"/>
          <p:nvPr/>
        </p:nvSpPr>
        <p:spPr>
          <a:xfrm>
            <a:off x="3624910" y="4280156"/>
            <a:ext cx="1859280" cy="8431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256"/>
              </a:lnSpc>
              <a:spcBef>
                <a:spcPts val="75"/>
              </a:spcBef>
            </a:pPr>
            <a:r>
              <a:rPr sz="1050" b="1" dirty="0">
                <a:latin typeface="Arial"/>
                <a:cs typeface="Arial"/>
              </a:rPr>
              <a:t>Layered </a:t>
            </a:r>
            <a:r>
              <a:rPr sz="1050" b="1" spc="-4" dirty="0">
                <a:latin typeface="Arial"/>
                <a:cs typeface="Arial"/>
              </a:rPr>
              <a:t>Security</a:t>
            </a:r>
            <a:endParaRPr sz="1050" dirty="0">
              <a:latin typeface="Arial"/>
              <a:cs typeface="Arial"/>
            </a:endParaRPr>
          </a:p>
          <a:p>
            <a:pPr marL="9525" marR="3810">
              <a:lnSpc>
                <a:spcPts val="1275"/>
              </a:lnSpc>
              <a:spcBef>
                <a:spcPts val="23"/>
              </a:spcBef>
            </a:pPr>
            <a:r>
              <a:rPr sz="1050" spc="-4" dirty="0">
                <a:latin typeface="Arial"/>
                <a:cs typeface="Arial"/>
              </a:rPr>
              <a:t>IBM secures the platform </a:t>
            </a:r>
            <a:r>
              <a:rPr sz="1050" dirty="0">
                <a:latin typeface="Arial"/>
                <a:cs typeface="Arial"/>
              </a:rPr>
              <a:t>and  </a:t>
            </a:r>
            <a:r>
              <a:rPr sz="1050" spc="-4" dirty="0">
                <a:latin typeface="Arial"/>
                <a:cs typeface="Arial"/>
              </a:rPr>
              <a:t>infrastructure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4" dirty="0">
                <a:latin typeface="Arial"/>
                <a:cs typeface="Arial"/>
              </a:rPr>
              <a:t>provides</a:t>
            </a:r>
            <a:r>
              <a:rPr sz="1050" spc="23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you</a:t>
            </a:r>
          </a:p>
          <a:p>
            <a:pPr marL="9525" marR="174784">
              <a:lnSpc>
                <a:spcPts val="1253"/>
              </a:lnSpc>
              <a:spcBef>
                <a:spcPts val="19"/>
              </a:spcBef>
            </a:pPr>
            <a:r>
              <a:rPr sz="1050" spc="-4" dirty="0">
                <a:latin typeface="Arial"/>
                <a:cs typeface="Arial"/>
              </a:rPr>
              <a:t>with the tools to secure </a:t>
            </a:r>
            <a:r>
              <a:rPr sz="1050" dirty="0">
                <a:latin typeface="Arial"/>
                <a:cs typeface="Arial"/>
              </a:rPr>
              <a:t>your  apps.</a:t>
            </a:r>
          </a:p>
        </p:txBody>
      </p:sp>
      <p:sp>
        <p:nvSpPr>
          <p:cNvPr id="16" name="object 16"/>
          <p:cNvSpPr/>
          <p:nvPr/>
        </p:nvSpPr>
        <p:spPr>
          <a:xfrm>
            <a:off x="1615299" y="2631873"/>
            <a:ext cx="319008" cy="318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7" name="object 17"/>
          <p:cNvSpPr/>
          <p:nvPr/>
        </p:nvSpPr>
        <p:spPr>
          <a:xfrm>
            <a:off x="2201409" y="2631873"/>
            <a:ext cx="318172" cy="319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8" name="object 18"/>
          <p:cNvSpPr/>
          <p:nvPr/>
        </p:nvSpPr>
        <p:spPr>
          <a:xfrm>
            <a:off x="2768251" y="2628531"/>
            <a:ext cx="319009" cy="319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9" name="object 19"/>
          <p:cNvSpPr/>
          <p:nvPr/>
        </p:nvSpPr>
        <p:spPr>
          <a:xfrm>
            <a:off x="1483006" y="2533075"/>
            <a:ext cx="1743242" cy="5216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0" name="object 20"/>
          <p:cNvSpPr/>
          <p:nvPr/>
        </p:nvSpPr>
        <p:spPr>
          <a:xfrm>
            <a:off x="3355200" y="2645275"/>
            <a:ext cx="319008" cy="319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1" name="object 21"/>
          <p:cNvSpPr/>
          <p:nvPr/>
        </p:nvSpPr>
        <p:spPr>
          <a:xfrm>
            <a:off x="3928739" y="2629368"/>
            <a:ext cx="319008" cy="318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2" name="object 22"/>
          <p:cNvSpPr/>
          <p:nvPr/>
        </p:nvSpPr>
        <p:spPr>
          <a:xfrm>
            <a:off x="4516527" y="2641084"/>
            <a:ext cx="283843" cy="2838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3" name="object 23"/>
          <p:cNvSpPr/>
          <p:nvPr/>
        </p:nvSpPr>
        <p:spPr>
          <a:xfrm>
            <a:off x="5090074" y="2624340"/>
            <a:ext cx="319009" cy="3190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4" name="object 24"/>
          <p:cNvSpPr/>
          <p:nvPr/>
        </p:nvSpPr>
        <p:spPr>
          <a:xfrm>
            <a:off x="3222908" y="2533074"/>
            <a:ext cx="2322650" cy="5157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5" name="object 25"/>
          <p:cNvSpPr/>
          <p:nvPr/>
        </p:nvSpPr>
        <p:spPr>
          <a:xfrm>
            <a:off x="5666127" y="2616805"/>
            <a:ext cx="319008" cy="3198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6" name="object 26"/>
          <p:cNvSpPr/>
          <p:nvPr/>
        </p:nvSpPr>
        <p:spPr>
          <a:xfrm>
            <a:off x="6827453" y="2612614"/>
            <a:ext cx="319008" cy="3198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7" name="object 27"/>
          <p:cNvSpPr/>
          <p:nvPr/>
        </p:nvSpPr>
        <p:spPr>
          <a:xfrm>
            <a:off x="6237998" y="2653651"/>
            <a:ext cx="320684" cy="2595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8" name="object 28"/>
          <p:cNvSpPr/>
          <p:nvPr/>
        </p:nvSpPr>
        <p:spPr>
          <a:xfrm>
            <a:off x="7427795" y="2636897"/>
            <a:ext cx="277982" cy="277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9" name="object 29"/>
          <p:cNvSpPr/>
          <p:nvPr/>
        </p:nvSpPr>
        <p:spPr>
          <a:xfrm>
            <a:off x="5542207" y="2523027"/>
            <a:ext cx="2322659" cy="516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30" name="object 30"/>
          <p:cNvSpPr/>
          <p:nvPr/>
        </p:nvSpPr>
        <p:spPr>
          <a:xfrm>
            <a:off x="3514704" y="593055"/>
            <a:ext cx="685800" cy="6901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28812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1453" y="1233168"/>
            <a:ext cx="1950579" cy="2455552"/>
          </a:xfrm>
          <a:custGeom>
            <a:avLst/>
            <a:gdLst/>
            <a:ahLst/>
            <a:cxnLst/>
            <a:rect l="l" t="t" r="r" b="b"/>
            <a:pathLst>
              <a:path w="3698875" h="4656455">
                <a:moveTo>
                  <a:pt x="0" y="4656074"/>
                </a:moveTo>
                <a:lnTo>
                  <a:pt x="3698875" y="4656074"/>
                </a:lnTo>
                <a:lnTo>
                  <a:pt x="3698875" y="0"/>
                </a:lnTo>
                <a:lnTo>
                  <a:pt x="0" y="0"/>
                </a:lnTo>
                <a:lnTo>
                  <a:pt x="0" y="4656074"/>
                </a:lnTo>
                <a:close/>
              </a:path>
            </a:pathLst>
          </a:custGeom>
          <a:solidFill>
            <a:srgbClr val="587B95">
              <a:alpha val="10195"/>
            </a:srgbClr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3" name="object 3"/>
          <p:cNvSpPr/>
          <p:nvPr/>
        </p:nvSpPr>
        <p:spPr>
          <a:xfrm>
            <a:off x="3294786" y="1243950"/>
            <a:ext cx="2596331" cy="210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" name="object 4"/>
          <p:cNvSpPr/>
          <p:nvPr/>
        </p:nvSpPr>
        <p:spPr>
          <a:xfrm>
            <a:off x="3393884" y="1348762"/>
            <a:ext cx="2272516" cy="1287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5" name="object 5"/>
          <p:cNvSpPr/>
          <p:nvPr/>
        </p:nvSpPr>
        <p:spPr>
          <a:xfrm>
            <a:off x="1234250" y="1233168"/>
            <a:ext cx="1933835" cy="2455552"/>
          </a:xfrm>
          <a:custGeom>
            <a:avLst/>
            <a:gdLst/>
            <a:ahLst/>
            <a:cxnLst/>
            <a:rect l="l" t="t" r="r" b="b"/>
            <a:pathLst>
              <a:path w="3667125" h="4656455">
                <a:moveTo>
                  <a:pt x="0" y="4656074"/>
                </a:moveTo>
                <a:lnTo>
                  <a:pt x="3667125" y="4656074"/>
                </a:lnTo>
                <a:lnTo>
                  <a:pt x="3667125" y="0"/>
                </a:lnTo>
                <a:lnTo>
                  <a:pt x="0" y="0"/>
                </a:lnTo>
                <a:lnTo>
                  <a:pt x="0" y="4656074"/>
                </a:lnTo>
                <a:close/>
              </a:path>
            </a:pathLst>
          </a:custGeom>
          <a:solidFill>
            <a:srgbClr val="587B95">
              <a:alpha val="10195"/>
            </a:srgbClr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0470" y="410408"/>
            <a:ext cx="4888334" cy="375756"/>
          </a:xfrm>
          <a:prstGeom prst="rect">
            <a:avLst/>
          </a:prstGeom>
        </p:spPr>
        <p:txBody>
          <a:bodyPr vert="horz" wrap="square" lIns="0" tIns="6362" rIns="0" bIns="0" rtlCol="0">
            <a:spAutoFit/>
          </a:bodyPr>
          <a:lstStyle/>
          <a:p>
            <a:pPr marL="6697">
              <a:spcBef>
                <a:spcPts val="50"/>
              </a:spcBef>
            </a:pPr>
            <a:r>
              <a:rPr spc="-18" dirty="0"/>
              <a:t>IBM </a:t>
            </a:r>
            <a:r>
              <a:rPr lang="en-US" spc="-5" dirty="0"/>
              <a:t>C</a:t>
            </a:r>
            <a:r>
              <a:rPr spc="-5" dirty="0"/>
              <a:t>loud</a:t>
            </a:r>
            <a:endParaRPr spc="-3" dirty="0"/>
          </a:p>
        </p:txBody>
      </p:sp>
      <p:sp>
        <p:nvSpPr>
          <p:cNvPr id="7" name="object 7"/>
          <p:cNvSpPr txBox="1"/>
          <p:nvPr/>
        </p:nvSpPr>
        <p:spPr>
          <a:xfrm>
            <a:off x="1359080" y="1273417"/>
            <a:ext cx="1710482" cy="634498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371" dirty="0">
                <a:latin typeface="Arial"/>
                <a:cs typeface="Arial"/>
              </a:rPr>
              <a:t>Developer</a:t>
            </a:r>
            <a:r>
              <a:rPr sz="1371" spc="-34" dirty="0">
                <a:latin typeface="Arial"/>
                <a:cs typeface="Arial"/>
              </a:rPr>
              <a:t> </a:t>
            </a:r>
            <a:r>
              <a:rPr sz="1371" dirty="0">
                <a:latin typeface="Arial"/>
                <a:cs typeface="Arial"/>
              </a:rPr>
              <a:t>experience</a:t>
            </a:r>
          </a:p>
          <a:p>
            <a:pPr marL="95093" marR="139292" indent="-88397">
              <a:spcBef>
                <a:spcPts val="1089"/>
              </a:spcBef>
              <a:buChar char="•"/>
              <a:tabLst>
                <a:tab pos="95093" algn="l"/>
              </a:tabLst>
            </a:pPr>
            <a:r>
              <a:rPr sz="896" dirty="0">
                <a:latin typeface="Arial"/>
                <a:cs typeface="Arial"/>
              </a:rPr>
              <a:t>Rapidly deploy and scale  applications in any</a:t>
            </a:r>
            <a:r>
              <a:rPr sz="896" spc="-40" dirty="0">
                <a:latin typeface="Arial"/>
                <a:cs typeface="Arial"/>
              </a:rPr>
              <a:t> </a:t>
            </a:r>
            <a:r>
              <a:rPr sz="896" dirty="0">
                <a:latin typeface="Arial"/>
                <a:cs typeface="Arial"/>
              </a:rPr>
              <a:t>language.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59080" y="2030477"/>
            <a:ext cx="1604665" cy="558534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95093" marR="2679" indent="-88397">
              <a:spcBef>
                <a:spcPts val="55"/>
              </a:spcBef>
              <a:buChar char="•"/>
              <a:tabLst>
                <a:tab pos="95093" algn="l"/>
              </a:tabLst>
            </a:pPr>
            <a:r>
              <a:rPr sz="896" dirty="0">
                <a:latin typeface="Arial"/>
                <a:cs typeface="Arial"/>
              </a:rPr>
              <a:t>Compose applications</a:t>
            </a:r>
            <a:r>
              <a:rPr sz="896" spc="-45" dirty="0">
                <a:latin typeface="Arial"/>
                <a:cs typeface="Arial"/>
              </a:rPr>
              <a:t> </a:t>
            </a:r>
            <a:r>
              <a:rPr sz="896" dirty="0">
                <a:latin typeface="Arial"/>
                <a:cs typeface="Arial"/>
              </a:rPr>
              <a:t>quickly  </a:t>
            </a:r>
            <a:r>
              <a:rPr sz="896" spc="-5" dirty="0">
                <a:latin typeface="Arial"/>
                <a:cs typeface="Arial"/>
              </a:rPr>
              <a:t>with </a:t>
            </a:r>
            <a:r>
              <a:rPr sz="896" dirty="0">
                <a:latin typeface="Arial"/>
                <a:cs typeface="Arial"/>
              </a:rPr>
              <a:t>useful APIs and services  and avoid tedious backend  configuration.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59080" y="2713732"/>
            <a:ext cx="1622078" cy="420675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95093" marR="2679" indent="-88397">
              <a:spcBef>
                <a:spcPts val="55"/>
              </a:spcBef>
              <a:buChar char="•"/>
              <a:tabLst>
                <a:tab pos="95093" algn="l"/>
              </a:tabLst>
            </a:pPr>
            <a:r>
              <a:rPr sz="896" dirty="0">
                <a:latin typeface="Arial"/>
                <a:cs typeface="Arial"/>
              </a:rPr>
              <a:t>Realize </a:t>
            </a:r>
            <a:r>
              <a:rPr sz="896" spc="-3" dirty="0">
                <a:latin typeface="Arial"/>
                <a:cs typeface="Arial"/>
              </a:rPr>
              <a:t>fast time-to-value </a:t>
            </a:r>
            <a:r>
              <a:rPr sz="896" spc="-5" dirty="0">
                <a:latin typeface="Arial"/>
                <a:cs typeface="Arial"/>
              </a:rPr>
              <a:t>with  </a:t>
            </a:r>
            <a:r>
              <a:rPr sz="896" spc="-8" dirty="0">
                <a:latin typeface="Arial"/>
                <a:cs typeface="Arial"/>
              </a:rPr>
              <a:t>simplicity, flexibility, </a:t>
            </a:r>
            <a:r>
              <a:rPr sz="896" dirty="0">
                <a:latin typeface="Arial"/>
                <a:cs typeface="Arial"/>
              </a:rPr>
              <a:t>and clear  documentation.</a:t>
            </a:r>
          </a:p>
        </p:txBody>
      </p:sp>
      <p:sp>
        <p:nvSpPr>
          <p:cNvPr id="10" name="object 10"/>
          <p:cNvSpPr/>
          <p:nvPr/>
        </p:nvSpPr>
        <p:spPr>
          <a:xfrm>
            <a:off x="5981105" y="1351776"/>
            <a:ext cx="1833979" cy="207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1" name="object 11"/>
          <p:cNvSpPr/>
          <p:nvPr/>
        </p:nvSpPr>
        <p:spPr>
          <a:xfrm>
            <a:off x="5994767" y="1365438"/>
            <a:ext cx="1833979" cy="2075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2" name="object 12"/>
          <p:cNvSpPr txBox="1"/>
          <p:nvPr/>
        </p:nvSpPr>
        <p:spPr>
          <a:xfrm>
            <a:off x="5911453" y="1382516"/>
            <a:ext cx="1950579" cy="2025585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145653">
              <a:spcBef>
                <a:spcPts val="53"/>
              </a:spcBef>
            </a:pPr>
            <a:r>
              <a:rPr sz="1371" dirty="0">
                <a:latin typeface="Arial"/>
                <a:cs typeface="Arial"/>
              </a:rPr>
              <a:t>Enterprise</a:t>
            </a:r>
            <a:r>
              <a:rPr sz="1371" spc="-11" dirty="0">
                <a:latin typeface="Arial"/>
                <a:cs typeface="Arial"/>
              </a:rPr>
              <a:t> </a:t>
            </a:r>
            <a:r>
              <a:rPr sz="1371" dirty="0">
                <a:latin typeface="Arial"/>
                <a:cs typeface="Arial"/>
              </a:rPr>
              <a:t>capability</a:t>
            </a:r>
          </a:p>
          <a:p>
            <a:pPr marL="235055" marR="126567" indent="-89066">
              <a:spcBef>
                <a:spcPts val="1089"/>
              </a:spcBef>
              <a:buChar char="•"/>
              <a:tabLst>
                <a:tab pos="235389" algn="l"/>
              </a:tabLst>
            </a:pPr>
            <a:r>
              <a:rPr sz="896" dirty="0">
                <a:latin typeface="Arial"/>
                <a:cs typeface="Arial"/>
              </a:rPr>
              <a:t>Securely </a:t>
            </a:r>
            <a:r>
              <a:rPr sz="896" spc="-3" dirty="0">
                <a:latin typeface="Arial"/>
                <a:cs typeface="Arial"/>
              </a:rPr>
              <a:t>integrate </a:t>
            </a:r>
            <a:r>
              <a:rPr sz="896" spc="-5" dirty="0">
                <a:latin typeface="Arial"/>
                <a:cs typeface="Arial"/>
              </a:rPr>
              <a:t>with </a:t>
            </a:r>
            <a:r>
              <a:rPr sz="896" spc="-3" dirty="0">
                <a:latin typeface="Arial"/>
                <a:cs typeface="Arial"/>
              </a:rPr>
              <a:t>existing  </a:t>
            </a:r>
            <a:r>
              <a:rPr sz="896" dirty="0">
                <a:latin typeface="Arial"/>
                <a:cs typeface="Arial"/>
              </a:rPr>
              <a:t>on-premises data and</a:t>
            </a:r>
            <a:r>
              <a:rPr sz="896" spc="-24" dirty="0">
                <a:latin typeface="Arial"/>
                <a:cs typeface="Arial"/>
              </a:rPr>
              <a:t> </a:t>
            </a:r>
            <a:r>
              <a:rPr sz="896" spc="-3" dirty="0">
                <a:latin typeface="Arial"/>
                <a:cs typeface="Arial"/>
              </a:rPr>
              <a:t>systems.</a:t>
            </a:r>
            <a:endParaRPr sz="896" dirty="0">
              <a:latin typeface="Arial"/>
              <a:cs typeface="Arial"/>
            </a:endParaRPr>
          </a:p>
          <a:p>
            <a:pPr>
              <a:spcBef>
                <a:spcPts val="16"/>
              </a:spcBef>
              <a:buFont typeface="Arial"/>
              <a:buChar char="•"/>
            </a:pPr>
            <a:endParaRPr sz="923" dirty="0">
              <a:latin typeface="Times New Roman"/>
              <a:cs typeface="Times New Roman"/>
            </a:endParaRPr>
          </a:p>
          <a:p>
            <a:pPr marL="235055" indent="-89066">
              <a:buChar char="•"/>
              <a:tabLst>
                <a:tab pos="235389" algn="l"/>
              </a:tabLst>
            </a:pPr>
            <a:r>
              <a:rPr sz="896" dirty="0">
                <a:latin typeface="Arial"/>
                <a:cs typeface="Arial"/>
              </a:rPr>
              <a:t>Choose from</a:t>
            </a:r>
            <a:r>
              <a:rPr sz="896" spc="-8" dirty="0">
                <a:latin typeface="Arial"/>
                <a:cs typeface="Arial"/>
              </a:rPr>
              <a:t> </a:t>
            </a:r>
            <a:r>
              <a:rPr sz="896" spc="-3" dirty="0">
                <a:latin typeface="Arial"/>
                <a:cs typeface="Arial"/>
              </a:rPr>
              <a:t>flexible</a:t>
            </a:r>
            <a:endParaRPr sz="896" dirty="0">
              <a:latin typeface="Arial"/>
              <a:cs typeface="Arial"/>
            </a:endParaRPr>
          </a:p>
          <a:p>
            <a:pPr marL="235055"/>
            <a:r>
              <a:rPr sz="896" spc="-3" dirty="0">
                <a:latin typeface="Arial"/>
                <a:cs typeface="Arial"/>
              </a:rPr>
              <a:t>deployment</a:t>
            </a:r>
            <a:r>
              <a:rPr sz="896" spc="5" dirty="0">
                <a:latin typeface="Arial"/>
                <a:cs typeface="Arial"/>
              </a:rPr>
              <a:t> </a:t>
            </a:r>
            <a:r>
              <a:rPr sz="896" dirty="0">
                <a:latin typeface="Arial"/>
                <a:cs typeface="Arial"/>
              </a:rPr>
              <a:t>models.</a:t>
            </a:r>
          </a:p>
          <a:p>
            <a:pPr>
              <a:spcBef>
                <a:spcPts val="16"/>
              </a:spcBef>
            </a:pPr>
            <a:endParaRPr sz="923" dirty="0">
              <a:latin typeface="Times New Roman"/>
              <a:cs typeface="Times New Roman"/>
            </a:endParaRPr>
          </a:p>
          <a:p>
            <a:pPr marL="235055" marR="353251" indent="-89066">
              <a:buChar char="•"/>
              <a:tabLst>
                <a:tab pos="235389" algn="l"/>
              </a:tabLst>
            </a:pPr>
            <a:r>
              <a:rPr sz="896" dirty="0">
                <a:latin typeface="Arial"/>
                <a:cs typeface="Arial"/>
              </a:rPr>
              <a:t>Manage </a:t>
            </a:r>
            <a:r>
              <a:rPr sz="896" spc="-3" dirty="0">
                <a:latin typeface="Arial"/>
                <a:cs typeface="Arial"/>
              </a:rPr>
              <a:t>the full </a:t>
            </a:r>
            <a:r>
              <a:rPr sz="896" dirty="0">
                <a:latin typeface="Arial"/>
                <a:cs typeface="Arial"/>
              </a:rPr>
              <a:t>application  </a:t>
            </a:r>
            <a:r>
              <a:rPr sz="896" spc="-3" dirty="0">
                <a:latin typeface="Arial"/>
                <a:cs typeface="Arial"/>
              </a:rPr>
              <a:t>lifecycle </a:t>
            </a:r>
            <a:r>
              <a:rPr sz="896" spc="-5" dirty="0">
                <a:latin typeface="Arial"/>
                <a:cs typeface="Arial"/>
              </a:rPr>
              <a:t>with</a:t>
            </a:r>
            <a:r>
              <a:rPr sz="896" dirty="0">
                <a:latin typeface="Arial"/>
                <a:cs typeface="Arial"/>
              </a:rPr>
              <a:t> DevOps.</a:t>
            </a:r>
          </a:p>
          <a:p>
            <a:pPr>
              <a:spcBef>
                <a:spcPts val="13"/>
              </a:spcBef>
              <a:buFont typeface="Arial"/>
              <a:buChar char="•"/>
            </a:pPr>
            <a:endParaRPr sz="923" dirty="0">
              <a:latin typeface="Times New Roman"/>
              <a:cs typeface="Times New Roman"/>
            </a:endParaRPr>
          </a:p>
          <a:p>
            <a:pPr marL="235055" marR="111500" indent="-89066">
              <a:spcBef>
                <a:spcPts val="3"/>
              </a:spcBef>
              <a:buChar char="•"/>
              <a:tabLst>
                <a:tab pos="235389" algn="l"/>
              </a:tabLst>
            </a:pPr>
            <a:r>
              <a:rPr sz="896" dirty="0">
                <a:latin typeface="Arial"/>
                <a:cs typeface="Arial"/>
              </a:rPr>
              <a:t>Develop and deploy on a  platform built on a foundation</a:t>
            </a:r>
            <a:r>
              <a:rPr sz="896" spc="-29" dirty="0">
                <a:latin typeface="Arial"/>
                <a:cs typeface="Arial"/>
              </a:rPr>
              <a:t> </a:t>
            </a:r>
            <a:r>
              <a:rPr sz="896" dirty="0">
                <a:latin typeface="Arial"/>
                <a:cs typeface="Arial"/>
              </a:rPr>
              <a:t>of  open </a:t>
            </a:r>
            <a:r>
              <a:rPr sz="896" spc="-8" dirty="0">
                <a:latin typeface="Arial"/>
                <a:cs typeface="Arial"/>
              </a:rPr>
              <a:t>technology.</a:t>
            </a:r>
            <a:endParaRPr sz="896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70319" y="3319165"/>
            <a:ext cx="2527548" cy="395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4" name="object 14"/>
          <p:cNvSpPr/>
          <p:nvPr/>
        </p:nvSpPr>
        <p:spPr>
          <a:xfrm>
            <a:off x="3283982" y="3332827"/>
            <a:ext cx="2526744" cy="395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5" name="object 15"/>
          <p:cNvSpPr txBox="1"/>
          <p:nvPr/>
        </p:nvSpPr>
        <p:spPr>
          <a:xfrm>
            <a:off x="1414052" y="3350909"/>
            <a:ext cx="3996928" cy="713128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2256791" algn="ctr">
              <a:spcBef>
                <a:spcPts val="55"/>
              </a:spcBef>
            </a:pPr>
            <a:r>
              <a:rPr sz="1055" dirty="0">
                <a:latin typeface="Arial"/>
                <a:cs typeface="Arial"/>
              </a:rPr>
              <a:t>Built on a foundation of</a:t>
            </a:r>
            <a:r>
              <a:rPr sz="1055" spc="-69" dirty="0">
                <a:latin typeface="Arial"/>
                <a:cs typeface="Arial"/>
              </a:rPr>
              <a:t> </a:t>
            </a:r>
            <a:r>
              <a:rPr sz="1055" b="1" dirty="0">
                <a:latin typeface="Arial"/>
                <a:cs typeface="Arial"/>
              </a:rPr>
              <a:t>open</a:t>
            </a:r>
            <a:endParaRPr sz="1055" dirty="0">
              <a:latin typeface="Arial"/>
              <a:cs typeface="Arial"/>
            </a:endParaRPr>
          </a:p>
          <a:p>
            <a:pPr marR="506271" algn="r"/>
            <a:r>
              <a:rPr sz="1055" b="1" dirty="0">
                <a:latin typeface="Arial"/>
                <a:cs typeface="Arial"/>
              </a:rPr>
              <a:t>techno</a:t>
            </a:r>
            <a:r>
              <a:rPr sz="1055" b="1" spc="-5" dirty="0">
                <a:latin typeface="Arial"/>
                <a:cs typeface="Arial"/>
              </a:rPr>
              <a:t>l</a:t>
            </a:r>
            <a:r>
              <a:rPr sz="1055" b="1" dirty="0">
                <a:latin typeface="Arial"/>
                <a:cs typeface="Arial"/>
              </a:rPr>
              <a:t>ogy</a:t>
            </a:r>
            <a:endParaRPr sz="1055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002" dirty="0">
              <a:latin typeface="Times New Roman"/>
              <a:cs typeface="Times New Roman"/>
            </a:endParaRPr>
          </a:p>
          <a:p>
            <a:pPr marL="6697"/>
            <a:r>
              <a:rPr lang="en-US" sz="1476" spc="-3" dirty="0">
                <a:latin typeface="Arial"/>
                <a:cs typeface="Arial"/>
              </a:rPr>
              <a:t>IBM Cloud</a:t>
            </a:r>
            <a:r>
              <a:rPr sz="1476" spc="-3" dirty="0">
                <a:latin typeface="Arial"/>
                <a:cs typeface="Arial"/>
              </a:rPr>
              <a:t> service</a:t>
            </a:r>
            <a:r>
              <a:rPr sz="1476" spc="5" dirty="0">
                <a:latin typeface="Arial"/>
                <a:cs typeface="Arial"/>
              </a:rPr>
              <a:t> </a:t>
            </a:r>
            <a:r>
              <a:rPr sz="1476" spc="-3" dirty="0">
                <a:latin typeface="Arial"/>
                <a:cs typeface="Arial"/>
              </a:rPr>
              <a:t>categories</a:t>
            </a:r>
            <a:endParaRPr sz="1476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74728" y="2226004"/>
            <a:ext cx="311423" cy="2787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7" name="object 17"/>
          <p:cNvSpPr/>
          <p:nvPr/>
        </p:nvSpPr>
        <p:spPr>
          <a:xfrm>
            <a:off x="4449775" y="2226004"/>
            <a:ext cx="282122" cy="318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8" name="object 18"/>
          <p:cNvSpPr/>
          <p:nvPr/>
        </p:nvSpPr>
        <p:spPr>
          <a:xfrm>
            <a:off x="4795555" y="2226004"/>
            <a:ext cx="313097" cy="431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19" name="object 19"/>
          <p:cNvSpPr/>
          <p:nvPr/>
        </p:nvSpPr>
        <p:spPr>
          <a:xfrm>
            <a:off x="5172276" y="2226003"/>
            <a:ext cx="416905" cy="2871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0" name="object 20"/>
          <p:cNvSpPr txBox="1"/>
          <p:nvPr/>
        </p:nvSpPr>
        <p:spPr>
          <a:xfrm>
            <a:off x="1321308" y="809163"/>
            <a:ext cx="5003192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dirty="0">
                <a:solidFill>
                  <a:srgbClr val="00B1EE"/>
                </a:solidFill>
                <a:latin typeface="Arial"/>
                <a:cs typeface="Arial"/>
              </a:rPr>
              <a:t>Build, run, scale, </a:t>
            </a:r>
            <a:r>
              <a:rPr sz="1213" spc="-3" dirty="0">
                <a:solidFill>
                  <a:srgbClr val="00B1EE"/>
                </a:solidFill>
                <a:latin typeface="Arial"/>
                <a:cs typeface="Arial"/>
              </a:rPr>
              <a:t>manage, integrate, </a:t>
            </a:r>
            <a:r>
              <a:rPr sz="1213" dirty="0">
                <a:solidFill>
                  <a:srgbClr val="00B1EE"/>
                </a:solidFill>
                <a:latin typeface="Arial"/>
                <a:cs typeface="Arial"/>
              </a:rPr>
              <a:t>and secure </a:t>
            </a:r>
            <a:r>
              <a:rPr sz="1213" spc="-3" dirty="0">
                <a:solidFill>
                  <a:srgbClr val="00B1EE"/>
                </a:solidFill>
                <a:latin typeface="Arial"/>
                <a:cs typeface="Arial"/>
              </a:rPr>
              <a:t>applications </a:t>
            </a:r>
            <a:r>
              <a:rPr sz="1213" dirty="0">
                <a:solidFill>
                  <a:srgbClr val="00B1EE"/>
                </a:solidFill>
                <a:latin typeface="Arial"/>
                <a:cs typeface="Arial"/>
              </a:rPr>
              <a:t>in the</a:t>
            </a:r>
            <a:r>
              <a:rPr sz="1213" spc="-84" dirty="0">
                <a:solidFill>
                  <a:srgbClr val="00B1EE"/>
                </a:solidFill>
                <a:latin typeface="Arial"/>
                <a:cs typeface="Arial"/>
              </a:rPr>
              <a:t> </a:t>
            </a:r>
            <a:r>
              <a:rPr sz="1213" dirty="0">
                <a:solidFill>
                  <a:srgbClr val="00B1EE"/>
                </a:solidFill>
                <a:latin typeface="Arial"/>
                <a:cs typeface="Arial"/>
              </a:rPr>
              <a:t>cloud.</a:t>
            </a:r>
            <a:endParaRPr sz="1213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3264" y="4084494"/>
            <a:ext cx="5829970" cy="796975"/>
          </a:xfrm>
          <a:custGeom>
            <a:avLst/>
            <a:gdLst/>
            <a:ahLst/>
            <a:cxnLst/>
            <a:rect l="l" t="t" r="r" b="b"/>
            <a:pathLst>
              <a:path w="11055350" h="1511300">
                <a:moveTo>
                  <a:pt x="0" y="1511300"/>
                </a:moveTo>
                <a:lnTo>
                  <a:pt x="11055350" y="1511300"/>
                </a:lnTo>
                <a:lnTo>
                  <a:pt x="11055350" y="0"/>
                </a:lnTo>
                <a:lnTo>
                  <a:pt x="0" y="0"/>
                </a:lnTo>
                <a:lnTo>
                  <a:pt x="0" y="1511300"/>
                </a:lnTo>
                <a:close/>
              </a:path>
            </a:pathLst>
          </a:custGeom>
          <a:solidFill>
            <a:srgbClr val="587B95"/>
          </a:solid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2" name="object 22"/>
          <p:cNvSpPr txBox="1"/>
          <p:nvPr/>
        </p:nvSpPr>
        <p:spPr>
          <a:xfrm>
            <a:off x="1472345" y="4127726"/>
            <a:ext cx="1089645" cy="737091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93754" indent="-93754">
              <a:spcBef>
                <a:spcPts val="53"/>
              </a:spcBef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949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dirty="0">
                <a:solidFill>
                  <a:srgbClr val="FFFFFF"/>
                </a:solidFill>
                <a:latin typeface="Arial"/>
                <a:cs typeface="Arial"/>
              </a:rPr>
              <a:t>Watson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949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endParaRPr sz="949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788559" y="2605866"/>
            <a:ext cx="991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3">
              <a:lnSpc>
                <a:spcPts val="870"/>
              </a:lnSpc>
            </a:pPr>
            <a:fld id="{81D60167-4931-47E6-BA6A-407CBD079E47}" type="slidenum">
              <a:rPr/>
              <a:pPr marL="13393">
                <a:lnSpc>
                  <a:spcPts val="870"/>
                </a:lnSpc>
              </a:pPr>
              <a:t>5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3412234" y="4127726"/>
            <a:ext cx="1191109" cy="737091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93754" indent="-93754">
              <a:spcBef>
                <a:spcPts val="53"/>
              </a:spcBef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949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Internet </a:t>
            </a:r>
            <a:r>
              <a:rPr sz="94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949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endParaRPr sz="949" dirty="0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Cloud integration</a:t>
            </a:r>
            <a:endParaRPr sz="949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9387" y="4127726"/>
            <a:ext cx="1265448" cy="298894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93754" indent="-93754">
              <a:spcBef>
                <a:spcPts val="53"/>
              </a:spcBef>
              <a:buChar char="•"/>
              <a:tabLst>
                <a:tab pos="94089" algn="l"/>
              </a:tabLst>
            </a:pPr>
            <a:r>
              <a:rPr sz="949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949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949" dirty="0">
              <a:latin typeface="Arial"/>
              <a:cs typeface="Arial"/>
            </a:endParaRPr>
          </a:p>
          <a:p>
            <a:pPr marL="93754"/>
            <a:r>
              <a:rPr sz="949" spc="-3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94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66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685800" y="1047750"/>
            <a:ext cx="77724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642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5" dirty="0"/>
              <a:t>Pizza as a service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103938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From </a:t>
            </a:r>
            <a:r>
              <a:rPr spc="-80" dirty="0"/>
              <a:t>on-premises </a:t>
            </a:r>
            <a:r>
              <a:rPr spc="-105" dirty="0"/>
              <a:t>to </a:t>
            </a:r>
            <a:r>
              <a:rPr spc="-120" dirty="0"/>
              <a:t>IBM </a:t>
            </a:r>
            <a:r>
              <a:rPr spc="-70" dirty="0"/>
              <a:t>Cloud </a:t>
            </a:r>
            <a:r>
              <a:rPr spc="-90" dirty="0"/>
              <a:t>compute </a:t>
            </a:r>
            <a:r>
              <a:rPr spc="-85" dirty="0"/>
              <a:t>and</a:t>
            </a:r>
            <a:r>
              <a:rPr spc="-375" dirty="0"/>
              <a:t> </a:t>
            </a:r>
            <a:r>
              <a:rPr spc="-60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917" y="1026642"/>
            <a:ext cx="8259445" cy="289182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30"/>
              </a:lnSpc>
              <a:spcBef>
                <a:spcPts val="355"/>
              </a:spcBef>
            </a:pPr>
            <a:r>
              <a:rPr sz="1800" b="1" spc="-35" dirty="0">
                <a:solidFill>
                  <a:srgbClr val="A5A5A5"/>
                </a:solidFill>
                <a:latin typeface="Tahoma"/>
                <a:cs typeface="Tahoma"/>
              </a:rPr>
              <a:t>PaaS </a:t>
            </a:r>
            <a:r>
              <a:rPr sz="1800" b="1" spc="-70" dirty="0">
                <a:solidFill>
                  <a:srgbClr val="A5A5A5"/>
                </a:solidFill>
                <a:latin typeface="Tahoma"/>
                <a:cs typeface="Tahoma"/>
              </a:rPr>
              <a:t>environments </a:t>
            </a:r>
            <a:r>
              <a:rPr sz="1800" b="1" spc="-45" dirty="0">
                <a:solidFill>
                  <a:srgbClr val="A5A5A5"/>
                </a:solidFill>
                <a:latin typeface="Tahoma"/>
                <a:cs typeface="Tahoma"/>
              </a:rPr>
              <a:t>simplify </a:t>
            </a:r>
            <a:r>
              <a:rPr sz="1800" b="1" spc="-65" dirty="0">
                <a:solidFill>
                  <a:srgbClr val="A5A5A5"/>
                </a:solidFill>
                <a:latin typeface="Tahoma"/>
                <a:cs typeface="Tahoma"/>
              </a:rPr>
              <a:t>various </a:t>
            </a:r>
            <a:r>
              <a:rPr sz="1800" b="1" spc="-45" dirty="0">
                <a:solidFill>
                  <a:srgbClr val="A5A5A5"/>
                </a:solidFill>
                <a:latin typeface="Tahoma"/>
                <a:cs typeface="Tahoma"/>
              </a:rPr>
              <a:t>tasks </a:t>
            </a:r>
            <a:r>
              <a:rPr sz="1800" b="1" spc="-65" dirty="0">
                <a:solidFill>
                  <a:srgbClr val="A5A5A5"/>
                </a:solidFill>
                <a:latin typeface="Tahoma"/>
                <a:cs typeface="Tahoma"/>
              </a:rPr>
              <a:t>compared </a:t>
            </a:r>
            <a:r>
              <a:rPr sz="1800" b="1" spc="-80" dirty="0">
                <a:solidFill>
                  <a:srgbClr val="A5A5A5"/>
                </a:solidFill>
                <a:latin typeface="Tahoma"/>
                <a:cs typeface="Tahoma"/>
              </a:rPr>
              <a:t>to</a:t>
            </a:r>
            <a:r>
              <a:rPr sz="1800" b="1" spc="-34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lang="en-US" sz="1800" b="1" spc="-34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A5A5A5"/>
                </a:solidFill>
                <a:latin typeface="Tahoma"/>
                <a:cs typeface="Tahoma"/>
              </a:rPr>
              <a:t>on-premises</a:t>
            </a:r>
            <a:r>
              <a:rPr lang="en-US" sz="1800" b="1" spc="-6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A5A5A5"/>
                </a:solidFill>
                <a:latin typeface="Tahoma"/>
                <a:cs typeface="Tahoma"/>
              </a:rPr>
              <a:t>or</a:t>
            </a:r>
            <a:r>
              <a:rPr sz="1800" b="1" spc="-11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A5A5A5"/>
                </a:solidFill>
                <a:latin typeface="Tahoma"/>
                <a:cs typeface="Tahoma"/>
              </a:rPr>
              <a:t>IaaS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917" y="1824190"/>
            <a:ext cx="2032000" cy="16300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25" dirty="0">
                <a:latin typeface="Arial" charset="0"/>
                <a:ea typeface="Arial" charset="0"/>
                <a:cs typeface="Arial" charset="0"/>
              </a:rPr>
              <a:t>Health</a:t>
            </a:r>
            <a:r>
              <a:rPr sz="1400" spc="-13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 dirty="0">
                <a:latin typeface="Arial" charset="0"/>
                <a:ea typeface="Arial" charset="0"/>
                <a:cs typeface="Arial" charset="0"/>
              </a:rPr>
              <a:t>management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10" dirty="0">
                <a:latin typeface="Arial" charset="0"/>
                <a:ea typeface="Arial" charset="0"/>
                <a:cs typeface="Arial" charset="0"/>
              </a:rPr>
              <a:t>Load</a:t>
            </a:r>
            <a:r>
              <a:rPr sz="1400" spc="-12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latin typeface="Arial" charset="0"/>
                <a:ea typeface="Arial" charset="0"/>
                <a:cs typeface="Arial" charset="0"/>
              </a:rPr>
              <a:t>balancing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15" dirty="0">
                <a:latin typeface="Arial" charset="0"/>
                <a:ea typeface="Arial" charset="0"/>
                <a:cs typeface="Arial" charset="0"/>
              </a:rPr>
              <a:t>Scaling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15" dirty="0">
                <a:latin typeface="Arial" charset="0"/>
                <a:ea typeface="Arial" charset="0"/>
                <a:cs typeface="Arial" charset="0"/>
              </a:rPr>
              <a:t>Deployment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5" dirty="0">
                <a:latin typeface="Arial" charset="0"/>
                <a:ea typeface="Arial" charset="0"/>
                <a:cs typeface="Arial" charset="0"/>
              </a:rPr>
              <a:t>OS</a:t>
            </a:r>
            <a:r>
              <a:rPr sz="1400" spc="-18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 dirty="0">
                <a:latin typeface="Arial" charset="0"/>
                <a:ea typeface="Arial" charset="0"/>
                <a:cs typeface="Arial" charset="0"/>
              </a:rPr>
              <a:t>patching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5" dirty="0">
                <a:latin typeface="Arial" charset="0"/>
                <a:ea typeface="Arial" charset="0"/>
                <a:cs typeface="Arial" charset="0"/>
              </a:rPr>
              <a:t>OS </a:t>
            </a:r>
            <a:r>
              <a:rPr sz="1400" spc="25" dirty="0">
                <a:latin typeface="Arial" charset="0"/>
                <a:ea typeface="Arial" charset="0"/>
                <a:cs typeface="Arial" charset="0"/>
              </a:rPr>
              <a:t>security</a:t>
            </a:r>
            <a:r>
              <a:rPr sz="1400" spc="-29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 dirty="0">
                <a:latin typeface="Arial" charset="0"/>
                <a:ea typeface="Arial" charset="0"/>
                <a:cs typeface="Arial" charset="0"/>
              </a:rPr>
              <a:t>hardening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8998" y="1449381"/>
            <a:ext cx="1552409" cy="2911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335449" y="1433422"/>
            <a:ext cx="4692662" cy="2928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740025" y="4299223"/>
            <a:ext cx="6288087" cy="592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856420" y="3919311"/>
            <a:ext cx="1365161" cy="2592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856420" y="1739549"/>
            <a:ext cx="1365161" cy="2162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961563" y="1686051"/>
            <a:ext cx="96837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2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04268" y="3919311"/>
            <a:ext cx="1365161" cy="259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004268" y="1739549"/>
            <a:ext cx="1365161" cy="2162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109398" y="1686051"/>
            <a:ext cx="96837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2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69327" y="3919311"/>
            <a:ext cx="1356309" cy="259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569327" y="1739549"/>
            <a:ext cx="1356309" cy="2162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7674457" y="1686051"/>
            <a:ext cx="96837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2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30344" y="3919311"/>
            <a:ext cx="1357566" cy="2592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2913329" y="1508302"/>
            <a:ext cx="5866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3233420" algn="l"/>
                <a:tab pos="4741545" algn="l"/>
              </a:tabLst>
            </a:pPr>
            <a:r>
              <a:rPr sz="900" spc="-5" dirty="0">
                <a:solidFill>
                  <a:srgbClr val="003366"/>
                </a:solidFill>
                <a:latin typeface="Arial"/>
                <a:cs typeface="Arial"/>
              </a:rPr>
              <a:t>Traditional</a:t>
            </a:r>
            <a:r>
              <a:rPr sz="9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003366"/>
                </a:solidFill>
                <a:latin typeface="Arial"/>
                <a:cs typeface="Arial"/>
              </a:rPr>
              <a:t>On-Premises	Infrastructure as</a:t>
            </a:r>
            <a:r>
              <a:rPr sz="900" spc="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900" spc="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003366"/>
                </a:solidFill>
                <a:latin typeface="Arial"/>
                <a:cs typeface="Arial"/>
              </a:rPr>
              <a:t>Service	Platform as</a:t>
            </a:r>
            <a:r>
              <a:rPr sz="900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3366"/>
                </a:solidFill>
                <a:latin typeface="Arial"/>
                <a:cs typeface="Arial"/>
              </a:rPr>
              <a:t>a </a:t>
            </a:r>
            <a:r>
              <a:rPr sz="900" spc="-5" dirty="0">
                <a:solidFill>
                  <a:srgbClr val="003366"/>
                </a:solidFill>
                <a:latin typeface="Arial"/>
                <a:cs typeface="Arial"/>
              </a:rPr>
              <a:t>Service	</a:t>
            </a:r>
            <a:r>
              <a:rPr sz="1350" spc="-7" baseline="3086" dirty="0">
                <a:solidFill>
                  <a:srgbClr val="003366"/>
                </a:solidFill>
                <a:latin typeface="Arial"/>
                <a:cs typeface="Arial"/>
              </a:rPr>
              <a:t>Software as </a:t>
            </a:r>
            <a:r>
              <a:rPr sz="1350" baseline="3086" dirty="0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1350" spc="-82" baseline="3086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350" spc="-7" baseline="3086" dirty="0">
                <a:solidFill>
                  <a:srgbClr val="003366"/>
                </a:solidFill>
                <a:latin typeface="Arial"/>
                <a:cs typeface="Arial"/>
              </a:rPr>
              <a:t>Service</a:t>
            </a:r>
            <a:endParaRPr sz="1350" baseline="3086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29074" y="1739549"/>
            <a:ext cx="1358836" cy="2162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4531677" y="1686051"/>
            <a:ext cx="97472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">
              <a:lnSpc>
                <a:spcPct val="1372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3554" y="4331383"/>
            <a:ext cx="4003040" cy="4724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00" spc="-10" dirty="0">
                <a:latin typeface="Arial"/>
                <a:cs typeface="Arial"/>
              </a:rPr>
              <a:t>Vendor Manages </a:t>
            </a:r>
            <a:r>
              <a:rPr sz="100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cloud</a:t>
            </a:r>
            <a:endParaRPr sz="1000" dirty="0">
              <a:latin typeface="Arial"/>
              <a:cs typeface="Arial"/>
            </a:endParaRPr>
          </a:p>
          <a:p>
            <a:pPr marL="788035">
              <a:lnSpc>
                <a:spcPct val="100000"/>
              </a:lnSpc>
              <a:spcBef>
                <a:spcPts val="52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Standardization; OPEX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savings;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faster time to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0138" y="4386633"/>
            <a:ext cx="11557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Developer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Manages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1459" y="4423859"/>
            <a:ext cx="148028" cy="1226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2885516" y="4423859"/>
            <a:ext cx="149294" cy="122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7</a:t>
            </a:fld>
            <a:endParaRPr spc="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4331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What </a:t>
            </a:r>
            <a:r>
              <a:rPr lang="en-US" spc="-75" dirty="0"/>
              <a:t>IBM Cloud</a:t>
            </a:r>
            <a:r>
              <a:rPr spc="-260" dirty="0"/>
              <a:t> </a:t>
            </a:r>
            <a:r>
              <a:rPr spc="-70" dirty="0"/>
              <a:t>offers</a:t>
            </a:r>
          </a:p>
        </p:txBody>
      </p:sp>
      <p:sp>
        <p:nvSpPr>
          <p:cNvPr id="3" name="object 3"/>
          <p:cNvSpPr/>
          <p:nvPr/>
        </p:nvSpPr>
        <p:spPr>
          <a:xfrm>
            <a:off x="382850" y="3222434"/>
            <a:ext cx="7750175" cy="0"/>
          </a:xfrm>
          <a:custGeom>
            <a:avLst/>
            <a:gdLst/>
            <a:ahLst/>
            <a:cxnLst/>
            <a:rect l="l" t="t" r="r" b="b"/>
            <a:pathLst>
              <a:path w="7750175">
                <a:moveTo>
                  <a:pt x="0" y="0"/>
                </a:moveTo>
                <a:lnTo>
                  <a:pt x="775008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97844" y="2562821"/>
            <a:ext cx="7750175" cy="0"/>
          </a:xfrm>
          <a:custGeom>
            <a:avLst/>
            <a:gdLst/>
            <a:ahLst/>
            <a:cxnLst/>
            <a:rect l="l" t="t" r="r" b="b"/>
            <a:pathLst>
              <a:path w="7750175">
                <a:moveTo>
                  <a:pt x="0" y="0"/>
                </a:moveTo>
                <a:lnTo>
                  <a:pt x="775008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42901" y="1149794"/>
            <a:ext cx="7741284" cy="3175"/>
          </a:xfrm>
          <a:custGeom>
            <a:avLst/>
            <a:gdLst/>
            <a:ahLst/>
            <a:cxnLst/>
            <a:rect l="l" t="t" r="r" b="b"/>
            <a:pathLst>
              <a:path w="7741284" h="3175">
                <a:moveTo>
                  <a:pt x="0" y="0"/>
                </a:moveTo>
                <a:lnTo>
                  <a:pt x="7740944" y="3094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72485" y="1893608"/>
            <a:ext cx="7720965" cy="0"/>
          </a:xfrm>
          <a:custGeom>
            <a:avLst/>
            <a:gdLst/>
            <a:ahLst/>
            <a:cxnLst/>
            <a:rect l="l" t="t" r="r" b="b"/>
            <a:pathLst>
              <a:path w="7720965">
                <a:moveTo>
                  <a:pt x="0" y="0"/>
                </a:moveTo>
                <a:lnTo>
                  <a:pt x="772049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82850" y="2018990"/>
            <a:ext cx="375310" cy="27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77557" y="2656366"/>
            <a:ext cx="370238" cy="353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2830" y="3348797"/>
            <a:ext cx="329664" cy="406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28542" y="1240195"/>
            <a:ext cx="238372" cy="493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7844" y="4086155"/>
            <a:ext cx="329664" cy="396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888658" y="1346479"/>
            <a:ext cx="1068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191919"/>
                </a:solidFill>
                <a:latin typeface="Tahoma"/>
                <a:cs typeface="Tahoma"/>
              </a:rPr>
              <a:t>C</a:t>
            </a:r>
            <a:r>
              <a:rPr sz="2000" spc="35" dirty="0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sz="2000" spc="60" dirty="0">
                <a:solidFill>
                  <a:srgbClr val="191919"/>
                </a:solidFill>
                <a:latin typeface="Tahoma"/>
                <a:cs typeface="Tahoma"/>
              </a:rPr>
              <a:t>m</a:t>
            </a:r>
            <a:r>
              <a:rPr sz="2000" spc="50" dirty="0">
                <a:solidFill>
                  <a:srgbClr val="191919"/>
                </a:solidFill>
                <a:latin typeface="Tahoma"/>
                <a:cs typeface="Tahoma"/>
              </a:rPr>
              <a:t>p</a:t>
            </a:r>
            <a:r>
              <a:rPr sz="2000" spc="15" dirty="0">
                <a:solidFill>
                  <a:srgbClr val="191919"/>
                </a:solidFill>
                <a:latin typeface="Tahoma"/>
                <a:cs typeface="Tahoma"/>
              </a:rPr>
              <a:t>u</a:t>
            </a:r>
            <a:r>
              <a:rPr sz="2000" spc="25" dirty="0">
                <a:solidFill>
                  <a:srgbClr val="191919"/>
                </a:solidFill>
                <a:latin typeface="Tahoma"/>
                <a:cs typeface="Tahoma"/>
              </a:rPr>
              <a:t>t</a:t>
            </a:r>
            <a:r>
              <a:rPr sz="2000" spc="40" dirty="0">
                <a:solidFill>
                  <a:srgbClr val="191919"/>
                </a:solidFill>
                <a:latin typeface="Tahoma"/>
                <a:cs typeface="Tahoma"/>
              </a:rPr>
              <a:t>e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658" y="2015413"/>
            <a:ext cx="784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solidFill>
                  <a:srgbClr val="191919"/>
                </a:solidFill>
                <a:latin typeface="Tahoma"/>
                <a:cs typeface="Tahoma"/>
              </a:rPr>
              <a:t>H</a:t>
            </a:r>
            <a:r>
              <a:rPr sz="2000" dirty="0">
                <a:solidFill>
                  <a:srgbClr val="191919"/>
                </a:solidFill>
                <a:latin typeface="Tahoma"/>
                <a:cs typeface="Tahoma"/>
              </a:rPr>
              <a:t>y</a:t>
            </a:r>
            <a:r>
              <a:rPr sz="2000" spc="50" dirty="0">
                <a:solidFill>
                  <a:srgbClr val="191919"/>
                </a:solidFill>
                <a:latin typeface="Tahoma"/>
                <a:cs typeface="Tahoma"/>
              </a:rPr>
              <a:t>b</a:t>
            </a:r>
            <a:r>
              <a:rPr sz="2000" spc="5" dirty="0">
                <a:solidFill>
                  <a:srgbClr val="191919"/>
                </a:solidFill>
                <a:latin typeface="Tahoma"/>
                <a:cs typeface="Tahoma"/>
              </a:rPr>
              <a:t>r</a:t>
            </a:r>
            <a:r>
              <a:rPr sz="2000" spc="40" dirty="0">
                <a:solidFill>
                  <a:srgbClr val="191919"/>
                </a:solidFill>
                <a:latin typeface="Tahoma"/>
                <a:cs typeface="Tahoma"/>
              </a:rPr>
              <a:t>id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8658" y="2688513"/>
            <a:ext cx="766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solidFill>
                  <a:srgbClr val="191919"/>
                </a:solidFill>
                <a:latin typeface="Tahoma"/>
                <a:cs typeface="Tahoma"/>
              </a:rPr>
              <a:t>Global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658" y="3357308"/>
            <a:ext cx="986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solidFill>
                  <a:srgbClr val="191919"/>
                </a:solidFill>
                <a:latin typeface="Tahoma"/>
                <a:cs typeface="Tahoma"/>
              </a:rPr>
              <a:t>Se</a:t>
            </a:r>
            <a:r>
              <a:rPr sz="2000" spc="5" dirty="0">
                <a:solidFill>
                  <a:srgbClr val="191919"/>
                </a:solidFill>
                <a:latin typeface="Tahoma"/>
                <a:cs typeface="Tahoma"/>
              </a:rPr>
              <a:t>r</a:t>
            </a:r>
            <a:r>
              <a:rPr sz="2000" spc="-15" dirty="0">
                <a:solidFill>
                  <a:srgbClr val="191919"/>
                </a:solidFill>
                <a:latin typeface="Tahoma"/>
                <a:cs typeface="Tahoma"/>
              </a:rPr>
              <a:t>v</a:t>
            </a:r>
            <a:r>
              <a:rPr sz="2000" spc="35" dirty="0">
                <a:solidFill>
                  <a:srgbClr val="191919"/>
                </a:solidFill>
                <a:latin typeface="Tahoma"/>
                <a:cs typeface="Tahoma"/>
              </a:rPr>
              <a:t>i</a:t>
            </a:r>
            <a:r>
              <a:rPr sz="2000" spc="70" dirty="0">
                <a:solidFill>
                  <a:srgbClr val="191919"/>
                </a:solidFill>
                <a:latin typeface="Tahoma"/>
                <a:cs typeface="Tahoma"/>
              </a:rPr>
              <a:t>c</a:t>
            </a:r>
            <a:r>
              <a:rPr sz="2000" spc="40" dirty="0">
                <a:solidFill>
                  <a:srgbClr val="191919"/>
                </a:solidFill>
                <a:latin typeface="Tahoma"/>
                <a:cs typeface="Tahoma"/>
              </a:rPr>
              <a:t>e</a:t>
            </a:r>
            <a:r>
              <a:rPr sz="2000" spc="75" dirty="0">
                <a:solidFill>
                  <a:srgbClr val="191919"/>
                </a:solidFill>
                <a:latin typeface="Tahoma"/>
                <a:cs typeface="Tahoma"/>
              </a:rPr>
              <a:t>s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658" y="4102360"/>
            <a:ext cx="636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sz="2000" spc="15" dirty="0">
                <a:solidFill>
                  <a:srgbClr val="191919"/>
                </a:solidFill>
                <a:latin typeface="Tahoma"/>
                <a:cs typeface="Tahoma"/>
              </a:rPr>
              <a:t>p</a:t>
            </a:r>
            <a:r>
              <a:rPr sz="2000" spc="40" dirty="0">
                <a:solidFill>
                  <a:srgbClr val="191919"/>
                </a:solidFill>
                <a:latin typeface="Tahoma"/>
                <a:cs typeface="Tahoma"/>
              </a:rPr>
              <a:t>e</a:t>
            </a:r>
            <a:r>
              <a:rPr sz="2000" spc="15" dirty="0">
                <a:solidFill>
                  <a:srgbClr val="191919"/>
                </a:solidFill>
                <a:latin typeface="Tahoma"/>
                <a:cs typeface="Tahoma"/>
              </a:rPr>
              <a:t>n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1092" y="1461033"/>
            <a:ext cx="50203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Offerings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spanning</a:t>
            </a:r>
            <a:r>
              <a:rPr sz="1400" spc="-10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bare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metal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serverless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1092" y="2057933"/>
            <a:ext cx="58286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Delivered</a:t>
            </a:r>
            <a:r>
              <a:rPr sz="1400" spc="-10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across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public,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dedicated,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1400" spc="-10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spc="-10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private (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on-premises</a:t>
            </a:r>
            <a:r>
              <a:rPr lang="en-US"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deployment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3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models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1092" y="2731033"/>
            <a:ext cx="48971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Available</a:t>
            </a:r>
            <a:r>
              <a:rPr sz="1400" spc="-1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1400" spc="-114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over</a:t>
            </a:r>
            <a:r>
              <a:rPr sz="1400" spc="-12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spc="6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60</a:t>
            </a:r>
            <a:r>
              <a:rPr sz="1400" spc="-1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Cloud</a:t>
            </a:r>
            <a:r>
              <a:rPr sz="1400" spc="-12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1400" spc="-12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centers</a:t>
            </a:r>
            <a:r>
              <a:rPr sz="1400" spc="-114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around</a:t>
            </a:r>
            <a:r>
              <a:rPr sz="1400" spc="-12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1400" spc="-1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globe</a:t>
            </a:r>
            <a:r>
              <a:rPr lang="en-US"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, 33 dedicated to IBM Cloud Platform workloads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1092" y="3240658"/>
            <a:ext cx="5320665" cy="585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900"/>
              </a:lnSpc>
              <a:spcBef>
                <a:spcPts val="100"/>
              </a:spcBef>
            </a:pPr>
            <a:r>
              <a:rPr sz="1400" spc="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Offers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over</a:t>
            </a:r>
            <a:r>
              <a:rPr sz="1400" spc="-10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6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400" spc="6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70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3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composable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across</a:t>
            </a:r>
            <a:r>
              <a:rPr sz="1400" spc="-1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Watson,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sz="1400" spc="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ata,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obile,  </a:t>
            </a:r>
            <a:r>
              <a:rPr sz="1400" spc="-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IoT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1400" spc="-23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DevOps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1092" y="4102632"/>
            <a:ext cx="32759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Built</a:t>
            </a:r>
            <a:r>
              <a:rPr sz="1400" spc="-12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open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standards</a:t>
            </a:r>
            <a:r>
              <a:rPr sz="1400" spc="-110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1400" spc="-114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2901" y="3938161"/>
            <a:ext cx="7750175" cy="0"/>
          </a:xfrm>
          <a:custGeom>
            <a:avLst/>
            <a:gdLst/>
            <a:ahLst/>
            <a:cxnLst/>
            <a:rect l="l" t="t" r="r" b="b"/>
            <a:pathLst>
              <a:path w="7750175">
                <a:moveTo>
                  <a:pt x="0" y="0"/>
                </a:moveTo>
                <a:lnTo>
                  <a:pt x="775008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8877617" y="4941494"/>
            <a:ext cx="119380" cy="18161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900" spc="40">
                <a:solidFill>
                  <a:srgbClr val="FFFFFF"/>
                </a:solidFill>
                <a:latin typeface="Tahoma"/>
                <a:cs typeface="Tahoma"/>
              </a:rPr>
              <a:t>8</a:t>
            </a:fld>
            <a:endParaRPr sz="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642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Flexible </a:t>
            </a:r>
            <a:r>
              <a:rPr spc="-90" dirty="0"/>
              <a:t>compute</a:t>
            </a:r>
            <a:r>
              <a:rPr spc="-290" dirty="0"/>
              <a:t> </a:t>
            </a:r>
            <a:r>
              <a:rPr spc="-85" dirty="0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5080" y="4955095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46A"/>
                </a:solidFill>
                <a:latin typeface="Arial"/>
                <a:cs typeface="Arial"/>
              </a:rPr>
              <a:t>4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43165" y="2634450"/>
            <a:ext cx="1233170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Cloud</a:t>
            </a:r>
            <a:r>
              <a:rPr sz="1200" b="1" spc="-30" dirty="0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Functions</a:t>
            </a:r>
            <a:endParaRPr sz="1200" dirty="0">
              <a:latin typeface="Arial"/>
              <a:cs typeface="Arial"/>
            </a:endParaRPr>
          </a:p>
          <a:p>
            <a:pPr marL="143510" marR="5715" indent="-130175">
              <a:lnSpc>
                <a:spcPct val="111100"/>
              </a:lnSpc>
              <a:spcBef>
                <a:spcPts val="590"/>
              </a:spcBef>
            </a:pPr>
            <a:r>
              <a:rPr sz="1000" spc="-5" dirty="0">
                <a:solidFill>
                  <a:srgbClr val="767171"/>
                </a:solidFill>
                <a:latin typeface="Arial"/>
                <a:cs typeface="Arial"/>
              </a:rPr>
              <a:t>Maximum </a:t>
            </a:r>
            <a:r>
              <a:rPr sz="1000" spc="10" dirty="0">
                <a:solidFill>
                  <a:srgbClr val="767171"/>
                </a:solidFill>
                <a:latin typeface="Arial"/>
                <a:cs typeface="Arial"/>
              </a:rPr>
              <a:t>speed</a:t>
            </a:r>
            <a:r>
              <a:rPr sz="1000" spc="-55" dirty="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767171"/>
                </a:solidFill>
                <a:latin typeface="Arial"/>
                <a:cs typeface="Arial"/>
              </a:rPr>
              <a:t>with  server-less</a:t>
            </a:r>
            <a:r>
              <a:rPr sz="1000" spc="-20" dirty="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15" dirty="0">
                <a:solidFill>
                  <a:srgbClr val="767171"/>
                </a:solidFill>
                <a:latin typeface="Arial"/>
                <a:cs typeface="Arial"/>
              </a:rPr>
              <a:t>apps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8124" y="2634450"/>
            <a:ext cx="11684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Containers</a:t>
            </a:r>
            <a:endParaRPr sz="1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000" spc="-5" dirty="0">
                <a:solidFill>
                  <a:srgbClr val="767171"/>
                </a:solidFill>
                <a:latin typeface="Arial"/>
                <a:cs typeface="Arial"/>
              </a:rPr>
              <a:t>Maximum</a:t>
            </a:r>
            <a:r>
              <a:rPr sz="1000" spc="-45" dirty="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0" dirty="0">
                <a:solidFill>
                  <a:srgbClr val="767171"/>
                </a:solidFill>
                <a:latin typeface="Arial"/>
                <a:cs typeface="Arial"/>
              </a:rPr>
              <a:t>portability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0496" y="2618384"/>
            <a:ext cx="1207770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8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AAAFA"/>
                </a:solidFill>
                <a:latin typeface="Arial"/>
                <a:cs typeface="Arial"/>
              </a:rPr>
              <a:t>Virtual Server</a:t>
            </a:r>
            <a:r>
              <a:rPr sz="1200" b="1" spc="-35" dirty="0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AAAFA"/>
                </a:solidFill>
                <a:latin typeface="Arial"/>
                <a:cs typeface="Arial"/>
              </a:rPr>
              <a:t>or  </a:t>
            </a: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VMware</a:t>
            </a:r>
            <a:endParaRPr sz="1200" dirty="0">
              <a:latin typeface="Arial"/>
              <a:cs typeface="Arial"/>
            </a:endParaRPr>
          </a:p>
          <a:p>
            <a:pPr marL="27940" marR="20955" indent="-635" algn="ctr">
              <a:lnSpc>
                <a:spcPct val="108300"/>
              </a:lnSpc>
              <a:spcBef>
                <a:spcPts val="660"/>
              </a:spcBef>
            </a:pPr>
            <a:r>
              <a:rPr sz="1000" dirty="0">
                <a:solidFill>
                  <a:srgbClr val="767171"/>
                </a:solidFill>
                <a:latin typeface="Arial"/>
                <a:cs typeface="Arial"/>
              </a:rPr>
              <a:t>Leverage existing  </a:t>
            </a:r>
            <a:r>
              <a:rPr sz="1000" spc="0" dirty="0">
                <a:solidFill>
                  <a:srgbClr val="767171"/>
                </a:solidFill>
                <a:latin typeface="Arial"/>
                <a:cs typeface="Arial"/>
              </a:rPr>
              <a:t>languages </a:t>
            </a:r>
            <a:r>
              <a:rPr sz="1000" spc="5" dirty="0">
                <a:solidFill>
                  <a:srgbClr val="767171"/>
                </a:solidFill>
                <a:latin typeface="Arial"/>
                <a:cs typeface="Arial"/>
              </a:rPr>
              <a:t>and</a:t>
            </a:r>
            <a:r>
              <a:rPr sz="1000" spc="-70" dirty="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67171"/>
                </a:solidFill>
                <a:latin typeface="Arial"/>
                <a:cs typeface="Arial"/>
              </a:rPr>
              <a:t>tools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1750" y="3864546"/>
            <a:ext cx="3598240" cy="796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02160" y="3864546"/>
            <a:ext cx="3242485" cy="796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341046" y="4159337"/>
            <a:ext cx="17456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DEVELOPMENT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SPEED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0823" y="4159337"/>
            <a:ext cx="1043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PORTABILITY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6246" y="4075235"/>
            <a:ext cx="137096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27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PERFORMANCE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CONTROL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0790" y="1767168"/>
            <a:ext cx="892025" cy="57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413622" y="1715394"/>
            <a:ext cx="633747" cy="635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142320" y="1668068"/>
            <a:ext cx="854948" cy="749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1808" y="2634450"/>
            <a:ext cx="100139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Bare</a:t>
            </a:r>
            <a:r>
              <a:rPr sz="1200" b="1" spc="-30" dirty="0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Metal</a:t>
            </a:r>
            <a:endParaRPr sz="1200" dirty="0">
              <a:latin typeface="Arial"/>
              <a:cs typeface="Arial"/>
            </a:endParaRPr>
          </a:p>
          <a:p>
            <a:pPr marL="12065" marR="5080" algn="ctr">
              <a:lnSpc>
                <a:spcPct val="109700"/>
              </a:lnSpc>
              <a:spcBef>
                <a:spcPts val="610"/>
              </a:spcBef>
            </a:pPr>
            <a:r>
              <a:rPr sz="1000" spc="-5" dirty="0">
                <a:solidFill>
                  <a:srgbClr val="767171"/>
                </a:solidFill>
                <a:latin typeface="Arial"/>
                <a:cs typeface="Arial"/>
              </a:rPr>
              <a:t>Maximum  </a:t>
            </a:r>
            <a:r>
              <a:rPr sz="1000" spc="0" dirty="0">
                <a:solidFill>
                  <a:srgbClr val="767171"/>
                </a:solidFill>
                <a:latin typeface="Arial"/>
                <a:cs typeface="Arial"/>
              </a:rPr>
              <a:t>performance</a:t>
            </a:r>
            <a:r>
              <a:rPr sz="1000" spc="-100" dirty="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767171"/>
                </a:solidFill>
                <a:latin typeface="Arial"/>
                <a:cs typeface="Arial"/>
              </a:rPr>
              <a:t>and  </a:t>
            </a:r>
            <a:r>
              <a:rPr sz="1000" dirty="0">
                <a:solidFill>
                  <a:srgbClr val="767171"/>
                </a:solidFill>
                <a:latin typeface="Arial"/>
                <a:cs typeface="Arial"/>
              </a:rPr>
              <a:t>control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3421" y="1668062"/>
            <a:ext cx="833469" cy="632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5814669" y="2634450"/>
            <a:ext cx="1113790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Cloud</a:t>
            </a:r>
            <a:r>
              <a:rPr sz="1200" b="1" spc="-35" dirty="0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AAAFA"/>
                </a:solidFill>
                <a:latin typeface="Arial"/>
                <a:cs typeface="Arial"/>
              </a:rPr>
              <a:t>Foundry</a:t>
            </a:r>
            <a:endParaRPr sz="1200" dirty="0">
              <a:latin typeface="Arial"/>
              <a:cs typeface="Arial"/>
            </a:endParaRPr>
          </a:p>
          <a:p>
            <a:pPr marL="208279" marR="200660" indent="-635" algn="ctr">
              <a:lnSpc>
                <a:spcPct val="111100"/>
              </a:lnSpc>
              <a:spcBef>
                <a:spcPts val="590"/>
              </a:spcBef>
            </a:pPr>
            <a:r>
              <a:rPr sz="1000" spc="0" dirty="0">
                <a:solidFill>
                  <a:srgbClr val="767171"/>
                </a:solidFill>
                <a:latin typeface="Arial"/>
                <a:cs typeface="Arial"/>
              </a:rPr>
              <a:t>Open </a:t>
            </a:r>
            <a:r>
              <a:rPr sz="1000" spc="-35" dirty="0">
                <a:solidFill>
                  <a:srgbClr val="767171"/>
                </a:solidFill>
                <a:latin typeface="Arial"/>
                <a:cs typeface="Arial"/>
              </a:rPr>
              <a:t>PaaS  </a:t>
            </a:r>
            <a:r>
              <a:rPr sz="1000" spc="-15" dirty="0">
                <a:solidFill>
                  <a:srgbClr val="767171"/>
                </a:solidFill>
                <a:latin typeface="Arial"/>
                <a:cs typeface="Arial"/>
              </a:rPr>
              <a:t>en</a:t>
            </a:r>
            <a:r>
              <a:rPr sz="1000" spc="-5" dirty="0">
                <a:solidFill>
                  <a:srgbClr val="767171"/>
                </a:solidFill>
                <a:latin typeface="Arial"/>
                <a:cs typeface="Arial"/>
              </a:rPr>
              <a:t>vi</a:t>
            </a:r>
            <a:r>
              <a:rPr sz="1000" dirty="0">
                <a:solidFill>
                  <a:srgbClr val="767171"/>
                </a:solidFill>
                <a:latin typeface="Arial"/>
                <a:cs typeface="Arial"/>
              </a:rPr>
              <a:t>r</a:t>
            </a:r>
            <a:r>
              <a:rPr sz="1000" spc="-15" dirty="0">
                <a:solidFill>
                  <a:srgbClr val="767171"/>
                </a:solidFill>
                <a:latin typeface="Arial"/>
                <a:cs typeface="Arial"/>
              </a:rPr>
              <a:t>on</a:t>
            </a:r>
            <a:r>
              <a:rPr sz="1000" dirty="0">
                <a:solidFill>
                  <a:srgbClr val="767171"/>
                </a:solidFill>
                <a:latin typeface="Arial"/>
                <a:cs typeface="Arial"/>
              </a:rPr>
              <a:t>m</a:t>
            </a:r>
            <a:r>
              <a:rPr sz="1000" spc="-15" dirty="0">
                <a:solidFill>
                  <a:srgbClr val="767171"/>
                </a:solidFill>
                <a:latin typeface="Arial"/>
                <a:cs typeface="Arial"/>
              </a:rPr>
              <a:t>en</a:t>
            </a:r>
            <a:r>
              <a:rPr sz="1000" dirty="0">
                <a:solidFill>
                  <a:srgbClr val="767171"/>
                </a:solidFill>
                <a:latin typeface="Arial"/>
                <a:cs typeface="Arial"/>
              </a:rPr>
              <a:t>t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07201" y="1532263"/>
            <a:ext cx="880394" cy="881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1696</Words>
  <Application>Microsoft Macintosh PowerPoint</Application>
  <PresentationFormat>On-screen Show (16:9)</PresentationFormat>
  <Paragraphs>305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Malgun Gothic</vt:lpstr>
      <vt:lpstr>Arial</vt:lpstr>
      <vt:lpstr>Calibri</vt:lpstr>
      <vt:lpstr>Calibri Light</vt:lpstr>
      <vt:lpstr>Helvetica Light</vt:lpstr>
      <vt:lpstr>Lucida Sans Unicode</vt:lpstr>
      <vt:lpstr>Tahoma</vt:lpstr>
      <vt:lpstr>Times New Roman</vt:lpstr>
      <vt:lpstr>Office Theme</vt:lpstr>
      <vt:lpstr>IBM Cloud</vt:lpstr>
      <vt:lpstr>Cloud Computing</vt:lpstr>
      <vt:lpstr>PowerPoint Presentation</vt:lpstr>
      <vt:lpstr>IBM Cloud</vt:lpstr>
      <vt:lpstr>IBM Cloud</vt:lpstr>
      <vt:lpstr>Pizza as a service</vt:lpstr>
      <vt:lpstr>From on-premises to IBM Cloud compute and services</vt:lpstr>
      <vt:lpstr>What IBM Cloud offers</vt:lpstr>
      <vt:lpstr>Flexible compute options</vt:lpstr>
      <vt:lpstr>IBM Cloud offers different compute models to “run  your code”</vt:lpstr>
      <vt:lpstr>Cloud offering</vt:lpstr>
      <vt:lpstr>PowerPoint Presentation</vt:lpstr>
      <vt:lpstr>Watson APIs - https://www.ibm.com/watson/developercloud </vt:lpstr>
      <vt:lpstr>IBM Cloud Architecture</vt:lpstr>
      <vt:lpstr>IBM Cloud Application Lifecycle</vt:lpstr>
      <vt:lpstr>Diego – Container Management System</vt:lpstr>
      <vt:lpstr>Application staging and deployment</vt:lpstr>
      <vt:lpstr>IBM Cloud public regions</vt:lpstr>
      <vt:lpstr>Account and organization model</vt:lpstr>
      <vt:lpstr>Dashboard</vt:lpstr>
      <vt:lpstr>Application runtimes and buildpacks</vt:lpstr>
      <vt:lpstr>Boilerplates</vt:lpstr>
      <vt:lpstr>Services</vt:lpstr>
      <vt:lpstr>Resilience</vt:lpstr>
      <vt:lpstr>Auto-Scaling service</vt:lpstr>
      <vt:lpstr>How will you use it?</vt:lpstr>
      <vt:lpstr>Cloud Solution approach – 12 app factor https://12factor.net/</vt:lpstr>
      <vt:lpstr>PowerPoint Presentation</vt:lpstr>
      <vt:lpstr>https://www.ibm.com/cloud/compliance/</vt:lpstr>
      <vt:lpstr>PowerPoint Presentation</vt:lpstr>
      <vt:lpstr>PowerPoint Presentation</vt:lpstr>
      <vt:lpstr>Thank You</vt:lpstr>
    </vt:vector>
  </TitlesOfParts>
  <Manager/>
  <Company>IBM</Company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Platform</dc:title>
  <dc:subject/>
  <dc:creator>Sudharshan Govindan</dc:creator>
  <cp:keywords/>
  <dc:description/>
  <cp:lastModifiedBy>Sudharshan Govindan</cp:lastModifiedBy>
  <cp:revision>133</cp:revision>
  <dcterms:created xsi:type="dcterms:W3CDTF">2017-12-06T13:43:16Z</dcterms:created>
  <dcterms:modified xsi:type="dcterms:W3CDTF">2018-04-05T03:31:40Z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2017-12-05T18:30:00Z</vt:filetime>
  </property>
</Properties>
</file>